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497" r:id="rId3"/>
    <p:sldId id="482" r:id="rId4"/>
    <p:sldId id="483" r:id="rId5"/>
    <p:sldId id="484" r:id="rId6"/>
    <p:sldId id="477" r:id="rId7"/>
    <p:sldId id="499" r:id="rId8"/>
    <p:sldId id="498" r:id="rId9"/>
    <p:sldId id="494" r:id="rId10"/>
    <p:sldId id="486" r:id="rId11"/>
    <p:sldId id="495" r:id="rId12"/>
    <p:sldId id="487" r:id="rId13"/>
    <p:sldId id="488" r:id="rId14"/>
    <p:sldId id="496" r:id="rId15"/>
    <p:sldId id="489" r:id="rId16"/>
    <p:sldId id="490" r:id="rId17"/>
    <p:sldId id="491" r:id="rId18"/>
    <p:sldId id="492" r:id="rId19"/>
    <p:sldId id="493" r:id="rId20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01"/>
    <a:srgbClr val="FCDE04"/>
    <a:srgbClr val="A7C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80" autoAdjust="0"/>
    <p:restoredTop sz="68742" autoAdjust="0"/>
  </p:normalViewPr>
  <p:slideViewPr>
    <p:cSldViewPr>
      <p:cViewPr varScale="1">
        <p:scale>
          <a:sx n="75" d="100"/>
          <a:sy n="75" d="100"/>
        </p:scale>
        <p:origin x="1320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307DE-E84D-4E21-84E2-00BA86EE967A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BC852-C86F-4F77-9915-78EF4828CD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86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Push functie &gt; cirkel maken. 2</a:t>
            </a:r>
            <a:r>
              <a:rPr lang="nl-NL" baseline="30000" dirty="0"/>
              <a:t>e</a:t>
            </a:r>
            <a:r>
              <a:rPr lang="nl-NL" dirty="0"/>
              <a:t> en 3</a:t>
            </a:r>
            <a:r>
              <a:rPr lang="nl-NL" baseline="30000" dirty="0"/>
              <a:t>e</a:t>
            </a:r>
            <a:r>
              <a:rPr lang="nl-NL" dirty="0"/>
              <a:t> kolom uit beschrijving van Henri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BC852-C86F-4F77-9915-78EF4828CD7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1021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HEBBEN WE ALS COMMUNITY TE BIEDEN AAN DE HUBS?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BC852-C86F-4F77-9915-78EF4828CD7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6942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Voortgangsdashboard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BC852-C86F-4F77-9915-78EF4828CD73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946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9662"/>
            <a:ext cx="7772400" cy="936104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715766"/>
            <a:ext cx="7776864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296592" y="3795886"/>
            <a:ext cx="2115168" cy="3600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spc="0" baseline="0">
                <a:solidFill>
                  <a:schemeClr val="tx1"/>
                </a:solidFill>
              </a:defRPr>
            </a:lvl1pPr>
          </a:lstStyle>
          <a:p>
            <a:fld id="{44CC04A9-6070-4B78-A8FE-AA137ED636F2}" type="datetime2">
              <a:rPr lang="nl-NL" smtClean="0"/>
              <a:t>woensdag 28 september 2022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452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51520" y="4515966"/>
            <a:ext cx="10620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pc="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slide </a:t>
            </a:r>
            <a:fld id="{A7EDF14C-2238-4733-A760-B9013E656B5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79512" y="4659982"/>
            <a:ext cx="1206000" cy="43204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750" b="0" spc="-20" baseline="0">
                <a:solidFill>
                  <a:schemeClr val="tx1"/>
                </a:solidFill>
              </a:defRPr>
            </a:lvl1pPr>
          </a:lstStyle>
          <a:p>
            <a:fld id="{03359B10-C2EE-460A-BA91-A2C0AED49102}" type="datetime2">
              <a:rPr lang="nl-NL" smtClean="0"/>
              <a:t>woensdag 28 september 2022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213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ussenkop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1804" y="1491630"/>
            <a:ext cx="7772400" cy="1165572"/>
          </a:xfrm>
        </p:spPr>
        <p:txBody>
          <a:bodyPr anchor="b">
            <a:normAutofit/>
          </a:bodyPr>
          <a:lstStyle>
            <a:lvl1pPr algn="ctr">
              <a:defRPr sz="3600" b="1" cap="none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2571750"/>
            <a:ext cx="7844408" cy="1224136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10470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7BE9E-0659-43E6-AEA6-DB81BC3F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3698"/>
            <a:ext cx="9144000" cy="936104"/>
          </a:xfrm>
          <a:solidFill>
            <a:srgbClr val="FFF301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6990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27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115616" y="51470"/>
            <a:ext cx="75711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15616" y="1059583"/>
            <a:ext cx="7571184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79512" y="4659982"/>
            <a:ext cx="1206000" cy="43204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750" b="0" spc="-20" baseline="0">
                <a:solidFill>
                  <a:schemeClr val="tx1"/>
                </a:solidFill>
              </a:defRPr>
            </a:lvl1pPr>
          </a:lstStyle>
          <a:p>
            <a:fld id="{8E1ED87E-527E-4AF0-9AC8-6E9B59551805}" type="datetime2">
              <a:rPr lang="nl-NL" smtClean="0"/>
              <a:t>woensdag 28 september 2022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51520" y="4515966"/>
            <a:ext cx="10620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pc="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slide </a:t>
            </a:r>
            <a:fld id="{A7EDF14C-2238-4733-A760-B9013E656B5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46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64" r:id="rId4"/>
    <p:sldLayoutId id="2147483661" r:id="rId5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2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541338" indent="-169863" algn="l" defTabSz="914400" rtl="0" eaLnBrk="1" latinLnBrk="0" hangingPunct="1">
        <a:spcBef>
          <a:spcPts val="300"/>
        </a:spcBef>
        <a:buSzPct val="100000"/>
        <a:buFont typeface="Calibri" panose="020F0502020204030204" pitchFamily="34" charset="0"/>
        <a:buChar char="◦"/>
        <a:tabLst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893763" indent="-160338" algn="l" defTabSz="914400" rtl="0" eaLnBrk="1" latinLnBrk="0" hangingPunct="1">
        <a:spcBef>
          <a:spcPts val="300"/>
        </a:spcBef>
        <a:buFont typeface="Calibri" panose="020F0502020204030204" pitchFamily="34" charset="0"/>
        <a:buChar char="»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1254125" indent="-150813" algn="l" defTabSz="914400" rtl="0" eaLnBrk="1" latinLnBrk="0" hangingPunct="1">
        <a:spcBef>
          <a:spcPts val="300"/>
        </a:spcBef>
        <a:buFont typeface="Calibri" panose="020F0502020204030204" pitchFamily="34" charset="0"/>
        <a:buChar char="…"/>
        <a:tabLst/>
        <a:defRPr sz="1100" kern="1200">
          <a:solidFill>
            <a:schemeClr val="tx1"/>
          </a:solidFill>
          <a:latin typeface="+mj-lt"/>
          <a:ea typeface="+mn-ea"/>
          <a:cs typeface="+mn-cs"/>
        </a:defRPr>
      </a:lvl4pPr>
      <a:lvl5pPr marL="1614488" indent="-146050" algn="l" defTabSz="914400" rtl="0" eaLnBrk="1" latinLnBrk="0" hangingPunct="1">
        <a:spcBef>
          <a:spcPts val="300"/>
        </a:spcBef>
        <a:buFont typeface="Wingdings" panose="05000000000000000000" pitchFamily="2" charset="2"/>
        <a:buChar char="§"/>
        <a:tabLst/>
        <a:defRPr sz="11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Welkom!</a:t>
            </a:r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Startbijeenkomst SidO/ Samen Digitaal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Woensdag 28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1194976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Rolverdeling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Woensdag 28 september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A4955C-591F-47F6-8818-AB2EF190B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slide </a:t>
            </a:r>
            <a:fld id="{A7EDF14C-2238-4733-A760-B9013E656B55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3E48956-E3CB-424D-A57C-8E725A56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200" y="771549"/>
            <a:ext cx="8132320" cy="3600401"/>
          </a:xfrm>
        </p:spPr>
        <p:txBody>
          <a:bodyPr>
            <a:normAutofit/>
          </a:bodyPr>
          <a:lstStyle/>
          <a:p>
            <a:pPr lvl="1"/>
            <a:endParaRPr lang="nl-NL" dirty="0"/>
          </a:p>
          <a:p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D502024-25E6-427C-87F1-B7E26FDDC9EA}"/>
              </a:ext>
            </a:extLst>
          </p:cNvPr>
          <p:cNvSpPr txBox="1">
            <a:spLocks/>
          </p:cNvSpPr>
          <p:nvPr/>
        </p:nvSpPr>
        <p:spPr>
          <a:xfrm>
            <a:off x="2580556" y="771573"/>
            <a:ext cx="8132320" cy="3600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C3AD012-C8D9-4538-B4AD-45D268D2A65B}"/>
              </a:ext>
            </a:extLst>
          </p:cNvPr>
          <p:cNvSpPr/>
          <p:nvPr/>
        </p:nvSpPr>
        <p:spPr>
          <a:xfrm>
            <a:off x="34524" y="1382883"/>
            <a:ext cx="216024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Rolverdeling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9E1DD6E-BDFC-471C-A987-5745FD646391}"/>
              </a:ext>
            </a:extLst>
          </p:cNvPr>
          <p:cNvSpPr/>
          <p:nvPr/>
        </p:nvSpPr>
        <p:spPr>
          <a:xfrm>
            <a:off x="34524" y="1778926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err="1"/>
              <a:t>Governance</a:t>
            </a:r>
            <a:endParaRPr lang="nl-NL" sz="1600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25709E0-1A8B-462A-AE24-D099404E48E9}"/>
              </a:ext>
            </a:extLst>
          </p:cNvPr>
          <p:cNvSpPr/>
          <p:nvPr/>
        </p:nvSpPr>
        <p:spPr>
          <a:xfrm>
            <a:off x="34524" y="2174973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Beheer templates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C3475CD5-5EB3-4F7A-99E5-F157C6DBE1AB}"/>
              </a:ext>
            </a:extLst>
          </p:cNvPr>
          <p:cNvSpPr/>
          <p:nvPr/>
        </p:nvSpPr>
        <p:spPr>
          <a:xfrm>
            <a:off x="34524" y="2571020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Community omgeving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3A4F3043-7747-4403-9BD2-0ED5508F691A}"/>
              </a:ext>
            </a:extLst>
          </p:cNvPr>
          <p:cNvSpPr/>
          <p:nvPr/>
        </p:nvSpPr>
        <p:spPr>
          <a:xfrm>
            <a:off x="32232" y="2967067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Financiën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1709832-8BDD-443D-9C30-77F34651F4E7}"/>
              </a:ext>
            </a:extLst>
          </p:cNvPr>
          <p:cNvSpPr/>
          <p:nvPr/>
        </p:nvSpPr>
        <p:spPr>
          <a:xfrm>
            <a:off x="31885" y="3363480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Afspraken</a:t>
            </a:r>
          </a:p>
        </p:txBody>
      </p:sp>
      <p:pic>
        <p:nvPicPr>
          <p:cNvPr id="1026" name="Picture 2" descr="Organisatie: Ministerie van IenW">
            <a:extLst>
              <a:ext uri="{FF2B5EF4-FFF2-40B4-BE49-F238E27FC236}">
                <a16:creationId xmlns:a16="http://schemas.microsoft.com/office/drawing/2014/main" id="{2A29DC4A-F18D-40D0-92A3-37A9FF634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130917"/>
            <a:ext cx="2290564" cy="8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jnaansluiting.nl - Nuts aansluitingen aanvragen">
            <a:extLst>
              <a:ext uri="{FF2B5EF4-FFF2-40B4-BE49-F238E27FC236}">
                <a16:creationId xmlns:a16="http://schemas.microsoft.com/office/drawing/2014/main" id="{373F9B9D-B2CE-4523-9728-F3378500C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008" y="2021692"/>
            <a:ext cx="2290564" cy="41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enzeloos datalandschap - Provincie Zuid-Holland">
            <a:extLst>
              <a:ext uri="{FF2B5EF4-FFF2-40B4-BE49-F238E27FC236}">
                <a16:creationId xmlns:a16="http://schemas.microsoft.com/office/drawing/2014/main" id="{412733A7-76E9-4ADF-BA73-09FC04871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349" y="2233297"/>
            <a:ext cx="1644209" cy="9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AIR-data | Purple Polar Bear | Purple Polar Bear">
            <a:extLst>
              <a:ext uri="{FF2B5EF4-FFF2-40B4-BE49-F238E27FC236}">
                <a16:creationId xmlns:a16="http://schemas.microsoft.com/office/drawing/2014/main" id="{CD78ABFA-B20E-434F-AAE3-F17C33812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04174"/>
            <a:ext cx="797623" cy="76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B - Home - COB">
            <a:extLst>
              <a:ext uri="{FF2B5EF4-FFF2-40B4-BE49-F238E27FC236}">
                <a16:creationId xmlns:a16="http://schemas.microsoft.com/office/drawing/2014/main" id="{4A207981-7E2D-4BDE-B79E-0474BE2EC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136" y="864911"/>
            <a:ext cx="1417672" cy="97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me - GO FAIR Foundation">
            <a:extLst>
              <a:ext uri="{FF2B5EF4-FFF2-40B4-BE49-F238E27FC236}">
                <a16:creationId xmlns:a16="http://schemas.microsoft.com/office/drawing/2014/main" id="{7E728A2B-5C7D-49B4-BC10-839B5C60F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619072"/>
            <a:ext cx="1987573" cy="64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emeente Den Haag (@GemeenteDenHaag) / Twitter">
            <a:extLst>
              <a:ext uri="{FF2B5EF4-FFF2-40B4-BE49-F238E27FC236}">
                <a16:creationId xmlns:a16="http://schemas.microsoft.com/office/drawing/2014/main" id="{E50549E4-182C-4F1D-AF71-FCBDBDD07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135" y="1703930"/>
            <a:ext cx="664609" cy="66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2DEEAF9-14DF-4AD2-BA1A-F5BC1C65B1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7592" y="2484620"/>
            <a:ext cx="791810" cy="533981"/>
          </a:xfrm>
          <a:prstGeom prst="rect">
            <a:avLst/>
          </a:prstGeom>
        </p:spPr>
      </p:pic>
      <p:pic>
        <p:nvPicPr>
          <p:cNvPr id="1040" name="Picture 16" descr="Gemeente Amsterdam | Connekt">
            <a:extLst>
              <a:ext uri="{FF2B5EF4-FFF2-40B4-BE49-F238E27FC236}">
                <a16:creationId xmlns:a16="http://schemas.microsoft.com/office/drawing/2014/main" id="{B295C679-D7F1-4117-AB48-F31C4FCD9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183" y="3314162"/>
            <a:ext cx="676794" cy="30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vides - Wikipedia">
            <a:extLst>
              <a:ext uri="{FF2B5EF4-FFF2-40B4-BE49-F238E27FC236}">
                <a16:creationId xmlns:a16="http://schemas.microsoft.com/office/drawing/2014/main" id="{BAACD61A-32FC-42F0-A36D-BF139D4EE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174" y="4444419"/>
            <a:ext cx="974899" cy="57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tedin en Liander bundelen krachten voor dataverkeer | Liander">
            <a:extLst>
              <a:ext uri="{FF2B5EF4-FFF2-40B4-BE49-F238E27FC236}">
                <a16:creationId xmlns:a16="http://schemas.microsoft.com/office/drawing/2014/main" id="{343E7E28-5EF9-4583-90D2-37322376B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558" y="4575066"/>
            <a:ext cx="1276585" cy="35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ome - Liander Service">
            <a:extLst>
              <a:ext uri="{FF2B5EF4-FFF2-40B4-BE49-F238E27FC236}">
                <a16:creationId xmlns:a16="http://schemas.microsoft.com/office/drawing/2014/main" id="{535322BA-C6D5-4228-868D-B3A5FCD48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286" y="4542291"/>
            <a:ext cx="814586" cy="37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D137F56-2037-44C0-B0BF-FD09030A4C1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18552" y="4477678"/>
            <a:ext cx="641608" cy="507940"/>
          </a:xfrm>
          <a:prstGeom prst="rect">
            <a:avLst/>
          </a:prstGeom>
        </p:spPr>
      </p:pic>
      <p:pic>
        <p:nvPicPr>
          <p:cNvPr id="1048" name="Picture 24" descr="Hoogheemraadschap Schieland en de Krimpenerwaard">
            <a:extLst>
              <a:ext uri="{FF2B5EF4-FFF2-40B4-BE49-F238E27FC236}">
                <a16:creationId xmlns:a16="http://schemas.microsoft.com/office/drawing/2014/main" id="{B1489D80-545B-4464-9F43-99616A400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24" y="3814595"/>
            <a:ext cx="1020346" cy="53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C405EF3-C080-4962-84A9-EFE5310C1B1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17312" y="2715792"/>
            <a:ext cx="1295014" cy="412128"/>
          </a:xfrm>
          <a:prstGeom prst="rect">
            <a:avLst/>
          </a:prstGeom>
        </p:spPr>
      </p:pic>
      <p:pic>
        <p:nvPicPr>
          <p:cNvPr id="1050" name="Picture 26" descr="TAUW | Europees advies &amp; Ingenieursbureau | Wij geven vorm aan de vitale  leefomgeving. | TAUW">
            <a:extLst>
              <a:ext uri="{FF2B5EF4-FFF2-40B4-BE49-F238E27FC236}">
                <a16:creationId xmlns:a16="http://schemas.microsoft.com/office/drawing/2014/main" id="{79FC4CE3-FDAB-4B3B-A1ED-8B2BA46CE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37" y="3977018"/>
            <a:ext cx="1124299" cy="2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hthoek 28">
            <a:extLst>
              <a:ext uri="{FF2B5EF4-FFF2-40B4-BE49-F238E27FC236}">
                <a16:creationId xmlns:a16="http://schemas.microsoft.com/office/drawing/2014/main" id="{A424A698-0271-4B58-A5FA-B5F0192BF591}"/>
              </a:ext>
            </a:extLst>
          </p:cNvPr>
          <p:cNvSpPr/>
          <p:nvPr/>
        </p:nvSpPr>
        <p:spPr>
          <a:xfrm>
            <a:off x="31885" y="3759150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Koppelingen</a:t>
            </a: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108BC15C-A399-44FA-9F15-840F28D730AE}"/>
              </a:ext>
            </a:extLst>
          </p:cNvPr>
          <p:cNvSpPr/>
          <p:nvPr/>
        </p:nvSpPr>
        <p:spPr>
          <a:xfrm>
            <a:off x="31885" y="4155192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Exposure</a:t>
            </a: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A584EB07-4E92-4AAF-9FE4-DABBA4A4C2DC}"/>
              </a:ext>
            </a:extLst>
          </p:cNvPr>
          <p:cNvSpPr/>
          <p:nvPr/>
        </p:nvSpPr>
        <p:spPr>
          <a:xfrm>
            <a:off x="31885" y="987574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Doelstelling</a:t>
            </a:r>
          </a:p>
        </p:txBody>
      </p:sp>
    </p:spTree>
    <p:extLst>
      <p:ext uri="{BB962C8B-B14F-4D97-AF65-F5344CB8AC3E}">
        <p14:creationId xmlns:p14="http://schemas.microsoft.com/office/powerpoint/2010/main" val="1832512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Rolverdeling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Woensdag 28 september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A4955C-591F-47F6-8818-AB2EF190B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slide </a:t>
            </a:r>
            <a:fld id="{A7EDF14C-2238-4733-A760-B9013E656B55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3E48956-E3CB-424D-A57C-8E725A56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200" y="771549"/>
            <a:ext cx="8132320" cy="3600401"/>
          </a:xfrm>
        </p:spPr>
        <p:txBody>
          <a:bodyPr>
            <a:normAutofit/>
          </a:bodyPr>
          <a:lstStyle/>
          <a:p>
            <a:pPr lvl="1"/>
            <a:endParaRPr lang="nl-NL" dirty="0"/>
          </a:p>
          <a:p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D502024-25E6-427C-87F1-B7E26FDDC9EA}"/>
              </a:ext>
            </a:extLst>
          </p:cNvPr>
          <p:cNvSpPr txBox="1">
            <a:spLocks/>
          </p:cNvSpPr>
          <p:nvPr/>
        </p:nvSpPr>
        <p:spPr>
          <a:xfrm>
            <a:off x="2580556" y="771573"/>
            <a:ext cx="8132320" cy="3600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C3AD012-C8D9-4538-B4AD-45D268D2A65B}"/>
              </a:ext>
            </a:extLst>
          </p:cNvPr>
          <p:cNvSpPr/>
          <p:nvPr/>
        </p:nvSpPr>
        <p:spPr>
          <a:xfrm>
            <a:off x="34524" y="1382883"/>
            <a:ext cx="216024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Rolverdeling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9E1DD6E-BDFC-471C-A987-5745FD646391}"/>
              </a:ext>
            </a:extLst>
          </p:cNvPr>
          <p:cNvSpPr/>
          <p:nvPr/>
        </p:nvSpPr>
        <p:spPr>
          <a:xfrm>
            <a:off x="34524" y="1778926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err="1"/>
              <a:t>Governance</a:t>
            </a:r>
            <a:endParaRPr lang="nl-NL" sz="1600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25709E0-1A8B-462A-AE24-D099404E48E9}"/>
              </a:ext>
            </a:extLst>
          </p:cNvPr>
          <p:cNvSpPr/>
          <p:nvPr/>
        </p:nvSpPr>
        <p:spPr>
          <a:xfrm>
            <a:off x="34524" y="2174973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Beheer templates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C3475CD5-5EB3-4F7A-99E5-F157C6DBE1AB}"/>
              </a:ext>
            </a:extLst>
          </p:cNvPr>
          <p:cNvSpPr/>
          <p:nvPr/>
        </p:nvSpPr>
        <p:spPr>
          <a:xfrm>
            <a:off x="34524" y="2571020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Community omgeving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3A4F3043-7747-4403-9BD2-0ED5508F691A}"/>
              </a:ext>
            </a:extLst>
          </p:cNvPr>
          <p:cNvSpPr/>
          <p:nvPr/>
        </p:nvSpPr>
        <p:spPr>
          <a:xfrm>
            <a:off x="32232" y="2967067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Financiën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1709832-8BDD-443D-9C30-77F34651F4E7}"/>
              </a:ext>
            </a:extLst>
          </p:cNvPr>
          <p:cNvSpPr/>
          <p:nvPr/>
        </p:nvSpPr>
        <p:spPr>
          <a:xfrm>
            <a:off x="31885" y="3363480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Afspraken</a:t>
            </a: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A424A698-0271-4B58-A5FA-B5F0192BF591}"/>
              </a:ext>
            </a:extLst>
          </p:cNvPr>
          <p:cNvSpPr/>
          <p:nvPr/>
        </p:nvSpPr>
        <p:spPr>
          <a:xfrm>
            <a:off x="31885" y="3759150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Koppelingen</a:t>
            </a: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108BC15C-A399-44FA-9F15-840F28D730AE}"/>
              </a:ext>
            </a:extLst>
          </p:cNvPr>
          <p:cNvSpPr/>
          <p:nvPr/>
        </p:nvSpPr>
        <p:spPr>
          <a:xfrm>
            <a:off x="31885" y="4155192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Exposure</a:t>
            </a: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A584EB07-4E92-4AAF-9FE4-DABBA4A4C2DC}"/>
              </a:ext>
            </a:extLst>
          </p:cNvPr>
          <p:cNvSpPr/>
          <p:nvPr/>
        </p:nvSpPr>
        <p:spPr>
          <a:xfrm>
            <a:off x="31885" y="987574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Doelstelling</a:t>
            </a:r>
          </a:p>
        </p:txBody>
      </p:sp>
      <p:sp>
        <p:nvSpPr>
          <p:cNvPr id="32" name="Tijdelijke aanduiding voor inhoud 2">
            <a:extLst>
              <a:ext uri="{FF2B5EF4-FFF2-40B4-BE49-F238E27FC236}">
                <a16:creationId xmlns:a16="http://schemas.microsoft.com/office/drawing/2014/main" id="{EA3B9D95-F03A-47FA-B03D-FBB8A2441072}"/>
              </a:ext>
            </a:extLst>
          </p:cNvPr>
          <p:cNvSpPr txBox="1">
            <a:spLocks/>
          </p:cNvSpPr>
          <p:nvPr/>
        </p:nvSpPr>
        <p:spPr>
          <a:xfrm>
            <a:off x="2483768" y="771525"/>
            <a:ext cx="3238060" cy="3600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marL="0" indent="0">
              <a:buNone/>
            </a:pPr>
            <a:r>
              <a:rPr lang="nl-NL" sz="1800" dirty="0"/>
              <a:t>Te bespreken:</a:t>
            </a:r>
          </a:p>
          <a:p>
            <a:pPr>
              <a:buFontTx/>
              <a:buChar char="-"/>
            </a:pPr>
            <a:r>
              <a:rPr lang="nl-NL" sz="1400" dirty="0"/>
              <a:t>Welke rollen onderscheiden we?</a:t>
            </a:r>
          </a:p>
          <a:p>
            <a:pPr>
              <a:buFontTx/>
              <a:buChar char="-"/>
            </a:pPr>
            <a:r>
              <a:rPr lang="nl-NL" sz="1400" dirty="0"/>
              <a:t>Bij welke partij past welke rol het beste?</a:t>
            </a:r>
          </a:p>
          <a:p>
            <a:pPr>
              <a:buFontTx/>
              <a:buChar char="-"/>
            </a:pPr>
            <a:r>
              <a:rPr lang="nl-NL" sz="1400" dirty="0"/>
              <a:t>Wat is de positionering van adviseurs?</a:t>
            </a:r>
          </a:p>
          <a:p>
            <a:pPr>
              <a:buFontTx/>
              <a:buChar char="-"/>
            </a:pPr>
            <a:r>
              <a:rPr lang="nl-NL" sz="1400" dirty="0"/>
              <a:t>Hoe betrekken we leveranciers van beheersystemen en informatieschermen?</a:t>
            </a:r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B58C3EF5-54BC-45F7-872C-8149AB346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828" y="2283718"/>
            <a:ext cx="3289295" cy="2754582"/>
          </a:xfrm>
          <a:prstGeom prst="rect">
            <a:avLst/>
          </a:prstGeom>
        </p:spPr>
      </p:pic>
      <p:sp>
        <p:nvSpPr>
          <p:cNvPr id="34" name="Tijdelijke aanduiding voor inhoud 2">
            <a:extLst>
              <a:ext uri="{FF2B5EF4-FFF2-40B4-BE49-F238E27FC236}">
                <a16:creationId xmlns:a16="http://schemas.microsoft.com/office/drawing/2014/main" id="{2EF60507-3C4C-44C4-B29D-D6BA1E7D8CE2}"/>
              </a:ext>
            </a:extLst>
          </p:cNvPr>
          <p:cNvSpPr txBox="1">
            <a:spLocks/>
          </p:cNvSpPr>
          <p:nvPr/>
        </p:nvSpPr>
        <p:spPr>
          <a:xfrm>
            <a:off x="3957640" y="4186251"/>
            <a:ext cx="8132320" cy="3600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marL="0" indent="0">
              <a:buNone/>
            </a:pPr>
            <a:r>
              <a:rPr lang="nl-NL" sz="1400" dirty="0">
                <a:solidFill>
                  <a:schemeClr val="accent3"/>
                </a:solidFill>
              </a:rPr>
              <a:t>Uit presentatie GDL </a:t>
            </a:r>
            <a:r>
              <a:rPr lang="nl-NL" sz="1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endParaRPr lang="nl-NL" sz="1100" dirty="0">
              <a:solidFill>
                <a:schemeClr val="accent3"/>
              </a:solidFill>
            </a:endParaRPr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490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Governance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Woensdag 28 september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A4955C-591F-47F6-8818-AB2EF190B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slide </a:t>
            </a:r>
            <a:fld id="{A7EDF14C-2238-4733-A760-B9013E656B55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3E48956-E3CB-424D-A57C-8E725A56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200" y="771549"/>
            <a:ext cx="8132320" cy="3600401"/>
          </a:xfrm>
        </p:spPr>
        <p:txBody>
          <a:bodyPr>
            <a:normAutofit/>
          </a:bodyPr>
          <a:lstStyle/>
          <a:p>
            <a:pPr lvl="1"/>
            <a:endParaRPr lang="nl-NL" dirty="0"/>
          </a:p>
          <a:p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D502024-25E6-427C-87F1-B7E26FDDC9EA}"/>
              </a:ext>
            </a:extLst>
          </p:cNvPr>
          <p:cNvSpPr txBox="1">
            <a:spLocks/>
          </p:cNvSpPr>
          <p:nvPr/>
        </p:nvSpPr>
        <p:spPr>
          <a:xfrm>
            <a:off x="2580556" y="771573"/>
            <a:ext cx="8132320" cy="3600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31" name="Tijdelijke aanduiding voor inhoud 2">
            <a:extLst>
              <a:ext uri="{FF2B5EF4-FFF2-40B4-BE49-F238E27FC236}">
                <a16:creationId xmlns:a16="http://schemas.microsoft.com/office/drawing/2014/main" id="{06D3AC49-5038-41B1-8A89-AA6A22253180}"/>
              </a:ext>
            </a:extLst>
          </p:cNvPr>
          <p:cNvSpPr txBox="1">
            <a:spLocks/>
          </p:cNvSpPr>
          <p:nvPr/>
        </p:nvSpPr>
        <p:spPr>
          <a:xfrm>
            <a:off x="2483768" y="771525"/>
            <a:ext cx="8132320" cy="3600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marL="0" indent="0">
              <a:buNone/>
            </a:pPr>
            <a:r>
              <a:rPr lang="nl-NL" sz="1800" dirty="0"/>
              <a:t>Te bespreken:</a:t>
            </a:r>
          </a:p>
          <a:p>
            <a:pPr>
              <a:buFontTx/>
              <a:buChar char="-"/>
            </a:pPr>
            <a:r>
              <a:rPr lang="nl-NL" sz="1400" dirty="0"/>
              <a:t>Wat is de wijze van besturen?</a:t>
            </a:r>
          </a:p>
          <a:p>
            <a:pPr>
              <a:buFontTx/>
              <a:buChar char="-"/>
            </a:pPr>
            <a:r>
              <a:rPr lang="nl-NL" sz="1400" dirty="0"/>
              <a:t>Wie heeft uiteindelijk zeggenschap?</a:t>
            </a:r>
          </a:p>
          <a:p>
            <a:pPr>
              <a:buFontTx/>
              <a:buChar char="-"/>
            </a:pPr>
            <a:r>
              <a:rPr lang="nl-NL" sz="1400" dirty="0"/>
              <a:t>Op welke onderwerpen is besturing nodig?</a:t>
            </a:r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EBDAE851-1B76-4FEE-BE83-445BA3DB256E}"/>
              </a:ext>
            </a:extLst>
          </p:cNvPr>
          <p:cNvSpPr/>
          <p:nvPr/>
        </p:nvSpPr>
        <p:spPr>
          <a:xfrm>
            <a:off x="34524" y="1382883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Rolverdeling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E7951127-134D-45E5-982F-63CEDE93305A}"/>
              </a:ext>
            </a:extLst>
          </p:cNvPr>
          <p:cNvSpPr/>
          <p:nvPr/>
        </p:nvSpPr>
        <p:spPr>
          <a:xfrm>
            <a:off x="34524" y="1778926"/>
            <a:ext cx="2160240" cy="36004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err="1"/>
              <a:t>Governance</a:t>
            </a:r>
            <a:endParaRPr lang="nl-NL" sz="1600" dirty="0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72EE2BB5-C366-4AD9-94CF-588FD20B94FF}"/>
              </a:ext>
            </a:extLst>
          </p:cNvPr>
          <p:cNvSpPr/>
          <p:nvPr/>
        </p:nvSpPr>
        <p:spPr>
          <a:xfrm>
            <a:off x="34524" y="2174973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Beheer templates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8EE3B452-9524-40C9-9F53-DF4A79079106}"/>
              </a:ext>
            </a:extLst>
          </p:cNvPr>
          <p:cNvSpPr/>
          <p:nvPr/>
        </p:nvSpPr>
        <p:spPr>
          <a:xfrm>
            <a:off x="34524" y="2571020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Community omgeving</a:t>
            </a: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6F47705F-D843-4018-AAAD-2C61EA813F80}"/>
              </a:ext>
            </a:extLst>
          </p:cNvPr>
          <p:cNvSpPr/>
          <p:nvPr/>
        </p:nvSpPr>
        <p:spPr>
          <a:xfrm>
            <a:off x="32232" y="2967067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Financiën</a:t>
            </a: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1C0CE430-8585-4FA7-8E3F-5F0B3CC0D326}"/>
              </a:ext>
            </a:extLst>
          </p:cNvPr>
          <p:cNvSpPr/>
          <p:nvPr/>
        </p:nvSpPr>
        <p:spPr>
          <a:xfrm>
            <a:off x="31885" y="3363480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Afspraken</a:t>
            </a: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3A3B1042-FEE4-4331-9F2E-C0829F428D02}"/>
              </a:ext>
            </a:extLst>
          </p:cNvPr>
          <p:cNvSpPr/>
          <p:nvPr/>
        </p:nvSpPr>
        <p:spPr>
          <a:xfrm>
            <a:off x="31885" y="3759150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Koppelingen</a:t>
            </a: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F05566C9-59AC-406E-8675-9F23DA0061E1}"/>
              </a:ext>
            </a:extLst>
          </p:cNvPr>
          <p:cNvSpPr/>
          <p:nvPr/>
        </p:nvSpPr>
        <p:spPr>
          <a:xfrm>
            <a:off x="31885" y="4155192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Exposure</a:t>
            </a: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C53E7E2C-F218-4AE3-88AE-716340551CDF}"/>
              </a:ext>
            </a:extLst>
          </p:cNvPr>
          <p:cNvSpPr/>
          <p:nvPr/>
        </p:nvSpPr>
        <p:spPr>
          <a:xfrm>
            <a:off x="31885" y="987574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Doelstelling</a:t>
            </a:r>
          </a:p>
        </p:txBody>
      </p:sp>
    </p:spTree>
    <p:extLst>
      <p:ext uri="{BB962C8B-B14F-4D97-AF65-F5344CB8AC3E}">
        <p14:creationId xmlns:p14="http://schemas.microsoft.com/office/powerpoint/2010/main" val="230279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Beheer templates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Woensdag 28 september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A4955C-591F-47F6-8818-AB2EF190B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slide </a:t>
            </a:r>
            <a:fld id="{A7EDF14C-2238-4733-A760-B9013E656B55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3E48956-E3CB-424D-A57C-8E725A56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200" y="771549"/>
            <a:ext cx="8132320" cy="3600401"/>
          </a:xfrm>
        </p:spPr>
        <p:txBody>
          <a:bodyPr>
            <a:normAutofit/>
          </a:bodyPr>
          <a:lstStyle/>
          <a:p>
            <a:pPr lvl="1"/>
            <a:endParaRPr lang="nl-NL" dirty="0"/>
          </a:p>
          <a:p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D502024-25E6-427C-87F1-B7E26FDDC9EA}"/>
              </a:ext>
            </a:extLst>
          </p:cNvPr>
          <p:cNvSpPr txBox="1">
            <a:spLocks/>
          </p:cNvSpPr>
          <p:nvPr/>
        </p:nvSpPr>
        <p:spPr>
          <a:xfrm>
            <a:off x="2580556" y="771573"/>
            <a:ext cx="8132320" cy="3600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31" name="Tijdelijke aanduiding voor inhoud 2">
            <a:extLst>
              <a:ext uri="{FF2B5EF4-FFF2-40B4-BE49-F238E27FC236}">
                <a16:creationId xmlns:a16="http://schemas.microsoft.com/office/drawing/2014/main" id="{06D3AC49-5038-41B1-8A89-AA6A22253180}"/>
              </a:ext>
            </a:extLst>
          </p:cNvPr>
          <p:cNvSpPr txBox="1">
            <a:spLocks/>
          </p:cNvSpPr>
          <p:nvPr/>
        </p:nvSpPr>
        <p:spPr>
          <a:xfrm>
            <a:off x="2483768" y="771525"/>
            <a:ext cx="8132320" cy="36004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marL="0" indent="0">
              <a:buNone/>
            </a:pPr>
            <a:r>
              <a:rPr lang="nl-NL" sz="1800" dirty="0"/>
              <a:t>Te bespreken:</a:t>
            </a:r>
          </a:p>
          <a:p>
            <a:pPr>
              <a:buFontTx/>
              <a:buChar char="-"/>
            </a:pPr>
            <a:r>
              <a:rPr lang="nl-NL" sz="1400" dirty="0"/>
              <a:t>Houden we de FAIR principes als basis?</a:t>
            </a:r>
          </a:p>
          <a:p>
            <a:pPr>
              <a:buFontTx/>
              <a:buChar char="-"/>
            </a:pPr>
            <a:r>
              <a:rPr lang="nl-NL" sz="1400" dirty="0"/>
              <a:t>Welke datavelden worden beschreven? </a:t>
            </a:r>
          </a:p>
          <a:p>
            <a:pPr marL="0" indent="0">
              <a:buNone/>
            </a:pPr>
            <a:r>
              <a:rPr lang="nl-NL" sz="1400" i="1" dirty="0"/>
              <a:t>	(Wie gaat wat waar wanneer doen?)</a:t>
            </a:r>
          </a:p>
          <a:p>
            <a:pPr>
              <a:buFontTx/>
              <a:buChar char="-"/>
            </a:pPr>
            <a:r>
              <a:rPr lang="nl-NL" sz="1400" dirty="0"/>
              <a:t>Welke standaarden, </a:t>
            </a:r>
            <a:r>
              <a:rPr lang="nl-NL" sz="1400" dirty="0" err="1"/>
              <a:t>ontologiën</a:t>
            </a:r>
            <a:r>
              <a:rPr lang="nl-NL" sz="1400" dirty="0"/>
              <a:t> en semantiek wordt gehanteerd?</a:t>
            </a:r>
          </a:p>
          <a:p>
            <a:pPr>
              <a:buFontTx/>
              <a:buChar char="-"/>
            </a:pPr>
            <a:r>
              <a:rPr lang="nl-NL" sz="1400" dirty="0"/>
              <a:t>Welke beveiliging is van toepassing?</a:t>
            </a:r>
          </a:p>
          <a:p>
            <a:pPr>
              <a:buFontTx/>
              <a:buChar char="-"/>
            </a:pPr>
            <a:r>
              <a:rPr lang="nl-NL" sz="1400" dirty="0"/>
              <a:t>Is het wenselijk dat samenwerkingsverbanden maatwerkafspraken maken? </a:t>
            </a:r>
          </a:p>
          <a:p>
            <a:pPr>
              <a:buFontTx/>
              <a:buChar char="-"/>
            </a:pPr>
            <a:r>
              <a:rPr lang="nl-NL" sz="1400" dirty="0"/>
              <a:t>Is er een categorisatie van metadata mogelijk? Vb. standaard, aanvulling, specifiek</a:t>
            </a:r>
          </a:p>
          <a:p>
            <a:pPr>
              <a:buFontTx/>
              <a:buChar char="-"/>
            </a:pPr>
            <a:r>
              <a:rPr lang="nl-NL" sz="1400" dirty="0"/>
              <a:t>Waar worden de templates gehost?</a:t>
            </a:r>
          </a:p>
          <a:p>
            <a:pPr>
              <a:buFontTx/>
              <a:buChar char="-"/>
            </a:pPr>
            <a:r>
              <a:rPr lang="nl-NL" sz="1400" dirty="0"/>
              <a:t>Welke partij voert het functioneel versiebeheer uit?</a:t>
            </a:r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076675B0-229A-4AB0-8DF2-50A356BE4C6A}"/>
              </a:ext>
            </a:extLst>
          </p:cNvPr>
          <p:cNvSpPr/>
          <p:nvPr/>
        </p:nvSpPr>
        <p:spPr>
          <a:xfrm>
            <a:off x="34524" y="1382883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Rolverdeling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B43EFF4-D2B9-4A2D-B92B-9E1CBB6A987E}"/>
              </a:ext>
            </a:extLst>
          </p:cNvPr>
          <p:cNvSpPr/>
          <p:nvPr/>
        </p:nvSpPr>
        <p:spPr>
          <a:xfrm>
            <a:off x="34524" y="1778926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err="1"/>
              <a:t>Governance</a:t>
            </a:r>
            <a:endParaRPr lang="nl-NL" sz="1600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D42099F5-BF3D-4490-B1F8-31C334F72CFD}"/>
              </a:ext>
            </a:extLst>
          </p:cNvPr>
          <p:cNvSpPr/>
          <p:nvPr/>
        </p:nvSpPr>
        <p:spPr>
          <a:xfrm>
            <a:off x="34524" y="2174973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Beheer templates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D2B62210-177D-4670-9CEF-02BB94472E6B}"/>
              </a:ext>
            </a:extLst>
          </p:cNvPr>
          <p:cNvSpPr/>
          <p:nvPr/>
        </p:nvSpPr>
        <p:spPr>
          <a:xfrm>
            <a:off x="34524" y="2571020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Community omgeving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3C4EF9CF-964A-498A-95EA-B378B258B58C}"/>
              </a:ext>
            </a:extLst>
          </p:cNvPr>
          <p:cNvSpPr/>
          <p:nvPr/>
        </p:nvSpPr>
        <p:spPr>
          <a:xfrm>
            <a:off x="32232" y="2967067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Financiën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8918CD50-1328-45D1-80D1-2832D006A962}"/>
              </a:ext>
            </a:extLst>
          </p:cNvPr>
          <p:cNvSpPr/>
          <p:nvPr/>
        </p:nvSpPr>
        <p:spPr>
          <a:xfrm>
            <a:off x="31885" y="3363480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Afspraken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2DD5DCC7-3E65-4338-8DB5-0013E86AE73D}"/>
              </a:ext>
            </a:extLst>
          </p:cNvPr>
          <p:cNvSpPr/>
          <p:nvPr/>
        </p:nvSpPr>
        <p:spPr>
          <a:xfrm>
            <a:off x="31885" y="3759150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Koppelingen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4AA84001-0596-4817-807D-C877EDE8420C}"/>
              </a:ext>
            </a:extLst>
          </p:cNvPr>
          <p:cNvSpPr/>
          <p:nvPr/>
        </p:nvSpPr>
        <p:spPr>
          <a:xfrm>
            <a:off x="31885" y="4155192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Exposure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29B4E64-B4B5-45D9-88CC-ACBF383F76B0}"/>
              </a:ext>
            </a:extLst>
          </p:cNvPr>
          <p:cNvSpPr/>
          <p:nvPr/>
        </p:nvSpPr>
        <p:spPr>
          <a:xfrm>
            <a:off x="31885" y="987574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Doelstelling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BAB7C06D-9F19-4215-8E96-9AA22541FA84}"/>
              </a:ext>
            </a:extLst>
          </p:cNvPr>
          <p:cNvSpPr/>
          <p:nvPr/>
        </p:nvSpPr>
        <p:spPr>
          <a:xfrm>
            <a:off x="37788" y="2176081"/>
            <a:ext cx="2160240" cy="3600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Beheer templates</a:t>
            </a:r>
          </a:p>
        </p:txBody>
      </p:sp>
    </p:spTree>
    <p:extLst>
      <p:ext uri="{BB962C8B-B14F-4D97-AF65-F5344CB8AC3E}">
        <p14:creationId xmlns:p14="http://schemas.microsoft.com/office/powerpoint/2010/main" val="19047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Beheer templates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Woensdag 28 september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A4955C-591F-47F6-8818-AB2EF190B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slide </a:t>
            </a:r>
            <a:fld id="{A7EDF14C-2238-4733-A760-B9013E656B55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3E48956-E3CB-424D-A57C-8E725A56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200" y="771549"/>
            <a:ext cx="8132320" cy="3600401"/>
          </a:xfrm>
        </p:spPr>
        <p:txBody>
          <a:bodyPr>
            <a:normAutofit/>
          </a:bodyPr>
          <a:lstStyle/>
          <a:p>
            <a:pPr lvl="1"/>
            <a:endParaRPr lang="nl-NL" dirty="0"/>
          </a:p>
          <a:p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D502024-25E6-427C-87F1-B7E26FDDC9EA}"/>
              </a:ext>
            </a:extLst>
          </p:cNvPr>
          <p:cNvSpPr txBox="1">
            <a:spLocks/>
          </p:cNvSpPr>
          <p:nvPr/>
        </p:nvSpPr>
        <p:spPr>
          <a:xfrm>
            <a:off x="2580556" y="771573"/>
            <a:ext cx="8132320" cy="3600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076675B0-229A-4AB0-8DF2-50A356BE4C6A}"/>
              </a:ext>
            </a:extLst>
          </p:cNvPr>
          <p:cNvSpPr/>
          <p:nvPr/>
        </p:nvSpPr>
        <p:spPr>
          <a:xfrm>
            <a:off x="34524" y="1382883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Rolverdeling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B43EFF4-D2B9-4A2D-B92B-9E1CBB6A987E}"/>
              </a:ext>
            </a:extLst>
          </p:cNvPr>
          <p:cNvSpPr/>
          <p:nvPr/>
        </p:nvSpPr>
        <p:spPr>
          <a:xfrm>
            <a:off x="34524" y="1778926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err="1"/>
              <a:t>Governance</a:t>
            </a:r>
            <a:endParaRPr lang="nl-NL" sz="1600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D42099F5-BF3D-4490-B1F8-31C334F72CFD}"/>
              </a:ext>
            </a:extLst>
          </p:cNvPr>
          <p:cNvSpPr/>
          <p:nvPr/>
        </p:nvSpPr>
        <p:spPr>
          <a:xfrm>
            <a:off x="34524" y="2174973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Beheer templates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D2B62210-177D-4670-9CEF-02BB94472E6B}"/>
              </a:ext>
            </a:extLst>
          </p:cNvPr>
          <p:cNvSpPr/>
          <p:nvPr/>
        </p:nvSpPr>
        <p:spPr>
          <a:xfrm>
            <a:off x="34524" y="2571020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Community omgeving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3C4EF9CF-964A-498A-95EA-B378B258B58C}"/>
              </a:ext>
            </a:extLst>
          </p:cNvPr>
          <p:cNvSpPr/>
          <p:nvPr/>
        </p:nvSpPr>
        <p:spPr>
          <a:xfrm>
            <a:off x="32232" y="2967067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Financiën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8918CD50-1328-45D1-80D1-2832D006A962}"/>
              </a:ext>
            </a:extLst>
          </p:cNvPr>
          <p:cNvSpPr/>
          <p:nvPr/>
        </p:nvSpPr>
        <p:spPr>
          <a:xfrm>
            <a:off x="31885" y="3363480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Afspraken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2DD5DCC7-3E65-4338-8DB5-0013E86AE73D}"/>
              </a:ext>
            </a:extLst>
          </p:cNvPr>
          <p:cNvSpPr/>
          <p:nvPr/>
        </p:nvSpPr>
        <p:spPr>
          <a:xfrm>
            <a:off x="31885" y="3759150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Koppelingen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4AA84001-0596-4817-807D-C877EDE8420C}"/>
              </a:ext>
            </a:extLst>
          </p:cNvPr>
          <p:cNvSpPr/>
          <p:nvPr/>
        </p:nvSpPr>
        <p:spPr>
          <a:xfrm>
            <a:off x="31885" y="4155192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Exposure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29B4E64-B4B5-45D9-88CC-ACBF383F76B0}"/>
              </a:ext>
            </a:extLst>
          </p:cNvPr>
          <p:cNvSpPr/>
          <p:nvPr/>
        </p:nvSpPr>
        <p:spPr>
          <a:xfrm>
            <a:off x="31885" y="987574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Doelstelling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BAB7C06D-9F19-4215-8E96-9AA22541FA84}"/>
              </a:ext>
            </a:extLst>
          </p:cNvPr>
          <p:cNvSpPr/>
          <p:nvPr/>
        </p:nvSpPr>
        <p:spPr>
          <a:xfrm>
            <a:off x="37788" y="2176081"/>
            <a:ext cx="2160240" cy="3600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Beheer templates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1A4C4B07-89BD-4F34-9550-09952B758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421268"/>
              </p:ext>
            </p:extLst>
          </p:nvPr>
        </p:nvGraphicFramePr>
        <p:xfrm>
          <a:off x="2637694" y="1092341"/>
          <a:ext cx="6169256" cy="3174841"/>
        </p:xfrm>
        <a:graphic>
          <a:graphicData uri="http://schemas.openxmlformats.org/drawingml/2006/table">
            <a:tbl>
              <a:tblPr/>
              <a:tblGrid>
                <a:gridCol w="801427">
                  <a:extLst>
                    <a:ext uri="{9D8B030D-6E8A-4147-A177-3AD203B41FA5}">
                      <a16:colId xmlns:a16="http://schemas.microsoft.com/office/drawing/2014/main" val="307610073"/>
                    </a:ext>
                  </a:extLst>
                </a:gridCol>
                <a:gridCol w="801427">
                  <a:extLst>
                    <a:ext uri="{9D8B030D-6E8A-4147-A177-3AD203B41FA5}">
                      <a16:colId xmlns:a16="http://schemas.microsoft.com/office/drawing/2014/main" val="2149603352"/>
                    </a:ext>
                  </a:extLst>
                </a:gridCol>
                <a:gridCol w="1153132">
                  <a:extLst>
                    <a:ext uri="{9D8B030D-6E8A-4147-A177-3AD203B41FA5}">
                      <a16:colId xmlns:a16="http://schemas.microsoft.com/office/drawing/2014/main" val="636983986"/>
                    </a:ext>
                  </a:extLst>
                </a:gridCol>
                <a:gridCol w="1193492">
                  <a:extLst>
                    <a:ext uri="{9D8B030D-6E8A-4147-A177-3AD203B41FA5}">
                      <a16:colId xmlns:a16="http://schemas.microsoft.com/office/drawing/2014/main" val="3173014741"/>
                    </a:ext>
                  </a:extLst>
                </a:gridCol>
                <a:gridCol w="518909">
                  <a:extLst>
                    <a:ext uri="{9D8B030D-6E8A-4147-A177-3AD203B41FA5}">
                      <a16:colId xmlns:a16="http://schemas.microsoft.com/office/drawing/2014/main" val="502843673"/>
                    </a:ext>
                  </a:extLst>
                </a:gridCol>
                <a:gridCol w="518909">
                  <a:extLst>
                    <a:ext uri="{9D8B030D-6E8A-4147-A177-3AD203B41FA5}">
                      <a16:colId xmlns:a16="http://schemas.microsoft.com/office/drawing/2014/main" val="2500103286"/>
                    </a:ext>
                  </a:extLst>
                </a:gridCol>
                <a:gridCol w="663051">
                  <a:extLst>
                    <a:ext uri="{9D8B030D-6E8A-4147-A177-3AD203B41FA5}">
                      <a16:colId xmlns:a16="http://schemas.microsoft.com/office/drawing/2014/main" val="737293246"/>
                    </a:ext>
                  </a:extLst>
                </a:gridCol>
                <a:gridCol w="518909">
                  <a:extLst>
                    <a:ext uri="{9D8B030D-6E8A-4147-A177-3AD203B41FA5}">
                      <a16:colId xmlns:a16="http://schemas.microsoft.com/office/drawing/2014/main" val="2840410235"/>
                    </a:ext>
                  </a:extLst>
                </a:gridCol>
              </a:tblGrid>
              <a:tr h="79620"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Voornemen (registratie)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2: Afstemmen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3: Definitief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746343"/>
                  </a:ext>
                </a:extLst>
              </a:tr>
              <a:tr h="159239"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Informatie opvoeren bij start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Informatie ophalen 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gezamenlijk genomen besluiten/afspraken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Brabant Water (o.b.v. Synergie)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Rotterdam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AZON-Zeeland (o.b.v. WOW-MOOR)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Groningen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802468"/>
                  </a:ext>
                </a:extLst>
              </a:tr>
              <a:tr h="79620"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locatie op kaart 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387451"/>
                  </a:ext>
                </a:extLst>
              </a:tr>
              <a:tr h="79620"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Gewenste uitvoeringseriode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werk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617455"/>
                  </a:ext>
                </a:extLst>
              </a:tr>
              <a:tr h="79620"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Projectnaam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navragen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354982"/>
                  </a:ext>
                </a:extLst>
              </a:tr>
              <a:tr h="79620"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Coördinator/aanspreekpunt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552023"/>
                  </a:ext>
                </a:extLst>
              </a:tr>
              <a:tr h="149287"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Werkomschrijving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AZON werk aan begrippenlijst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143555"/>
                  </a:ext>
                </a:extLst>
              </a:tr>
              <a:tr h="796199"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Betrokken disciplnes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Water, </a:t>
                      </a:r>
                      <a:b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Gas, </a:t>
                      </a:r>
                      <a:b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Elektriciteit, </a:t>
                      </a:r>
                      <a:b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Telecom, Stadsverwarming, Riolering, </a:t>
                      </a:r>
                      <a:b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Groenbeheer, </a:t>
                      </a:r>
                      <a:b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(her)Bestrating, </a:t>
                      </a:r>
                      <a:b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Anders, </a:t>
                      </a:r>
                      <a:b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Onbekend.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034757"/>
                  </a:ext>
                </a:extLst>
              </a:tr>
              <a:tr h="477719"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 werk, categorie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Gebiedsontwikkeling of nieuwbouw,</a:t>
                      </a:r>
                      <a:b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Wegen - reconstructie,</a:t>
                      </a:r>
                      <a:b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Kabels, leidingen en riolering,</a:t>
                      </a:r>
                      <a:b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Anders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00232"/>
                  </a:ext>
                </a:extLst>
              </a:tr>
              <a:tr h="159239"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Potentieel belanghebbende partijen o.b.v. onderleggers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Navragen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104012"/>
                  </a:ext>
                </a:extLst>
              </a:tr>
              <a:tr h="398099"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Status/Fase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Voornemen,</a:t>
                      </a:r>
                      <a:b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Afstemming,</a:t>
                      </a:r>
                      <a:b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Definitief afsgestemd. (deelnemers bekend)</a:t>
                      </a:r>
                      <a:b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Uitvoering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770607"/>
                  </a:ext>
                </a:extLst>
              </a:tr>
              <a:tr h="159239"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Algemene opmerkingen per discipline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discipline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895400"/>
                  </a:ext>
                </a:extLst>
              </a:tr>
              <a:tr h="79620"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Deelnemende organisatie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434475"/>
                  </a:ext>
                </a:extLst>
              </a:tr>
              <a:tr h="79620"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696464"/>
                  </a:ext>
                </a:extLst>
              </a:tr>
              <a:tr h="79620"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Uniek projectnummer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navragen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automatische log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640983"/>
                  </a:ext>
                </a:extLst>
              </a:tr>
              <a:tr h="79620"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Datum van opvoeren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automatische log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656934"/>
                  </a:ext>
                </a:extLst>
              </a:tr>
              <a:tr h="79620"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Wijzigingsdatum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automatische log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452164"/>
                  </a:ext>
                </a:extLst>
              </a:tr>
              <a:tr h="79620"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Wijzigingslog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automatische log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5" marR="3085" marT="3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976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182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Rolverdeling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Woensdag 28 september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A4955C-591F-47F6-8818-AB2EF190B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slide </a:t>
            </a:r>
            <a:fld id="{A7EDF14C-2238-4733-A760-B9013E656B55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3E48956-E3CB-424D-A57C-8E725A56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200" y="771549"/>
            <a:ext cx="8132320" cy="3600401"/>
          </a:xfrm>
        </p:spPr>
        <p:txBody>
          <a:bodyPr>
            <a:normAutofit/>
          </a:bodyPr>
          <a:lstStyle/>
          <a:p>
            <a:pPr lvl="1"/>
            <a:endParaRPr lang="nl-NL" dirty="0"/>
          </a:p>
          <a:p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D502024-25E6-427C-87F1-B7E26FDDC9EA}"/>
              </a:ext>
            </a:extLst>
          </p:cNvPr>
          <p:cNvSpPr txBox="1">
            <a:spLocks/>
          </p:cNvSpPr>
          <p:nvPr/>
        </p:nvSpPr>
        <p:spPr>
          <a:xfrm>
            <a:off x="2580556" y="771573"/>
            <a:ext cx="8132320" cy="3600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31" name="Tijdelijke aanduiding voor inhoud 2">
            <a:extLst>
              <a:ext uri="{FF2B5EF4-FFF2-40B4-BE49-F238E27FC236}">
                <a16:creationId xmlns:a16="http://schemas.microsoft.com/office/drawing/2014/main" id="{06D3AC49-5038-41B1-8A89-AA6A22253180}"/>
              </a:ext>
            </a:extLst>
          </p:cNvPr>
          <p:cNvSpPr txBox="1">
            <a:spLocks/>
          </p:cNvSpPr>
          <p:nvPr/>
        </p:nvSpPr>
        <p:spPr>
          <a:xfrm>
            <a:off x="2483768" y="771525"/>
            <a:ext cx="6585560" cy="3600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marL="0" indent="0">
              <a:buNone/>
            </a:pPr>
            <a:r>
              <a:rPr lang="nl-NL" sz="1800" dirty="0"/>
              <a:t>Te bespreken:</a:t>
            </a:r>
          </a:p>
          <a:p>
            <a:pPr>
              <a:buFontTx/>
              <a:buChar char="-"/>
            </a:pPr>
            <a:r>
              <a:rPr lang="nl-NL" sz="1400" dirty="0"/>
              <a:t>Waaruit dient de community pagina te bestaan?</a:t>
            </a:r>
          </a:p>
          <a:p>
            <a:pPr>
              <a:buFontTx/>
              <a:buChar char="-"/>
            </a:pPr>
            <a:r>
              <a:rPr lang="nl-NL" sz="1400" dirty="0"/>
              <a:t>Is een samenwerkingstool voor de hele community wenselijk?</a:t>
            </a:r>
          </a:p>
          <a:p>
            <a:pPr>
              <a:buFontTx/>
              <a:buChar char="-"/>
            </a:pPr>
            <a:endParaRPr lang="nl-NL" sz="1400" dirty="0"/>
          </a:p>
          <a:p>
            <a:pPr>
              <a:buFontTx/>
              <a:buChar char="-"/>
            </a:pPr>
            <a:endParaRPr lang="nl-NL" sz="1400" dirty="0"/>
          </a:p>
          <a:p>
            <a:pPr>
              <a:buFontTx/>
              <a:buChar char="-"/>
            </a:pPr>
            <a:endParaRPr lang="nl-NL" sz="1400" dirty="0"/>
          </a:p>
          <a:p>
            <a:pPr>
              <a:buFontTx/>
              <a:buChar char="-"/>
            </a:pPr>
            <a:endParaRPr lang="nl-NL" sz="1400" dirty="0"/>
          </a:p>
          <a:p>
            <a:pPr marL="0" indent="0">
              <a:buNone/>
            </a:pPr>
            <a:r>
              <a:rPr lang="nl-NL" sz="1400" i="1" dirty="0"/>
              <a:t>Doelstelling, ervaringen, contactpersonen, handleidingen, link naar templates, hulppersonen etc.</a:t>
            </a:r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D3AE51B-4CA5-42EC-B49F-4BE11559B673}"/>
              </a:ext>
            </a:extLst>
          </p:cNvPr>
          <p:cNvSpPr/>
          <p:nvPr/>
        </p:nvSpPr>
        <p:spPr>
          <a:xfrm>
            <a:off x="34524" y="1382883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Rolverdeling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BE36E7B0-72EB-428A-B5A4-11A0B1083CA0}"/>
              </a:ext>
            </a:extLst>
          </p:cNvPr>
          <p:cNvSpPr/>
          <p:nvPr/>
        </p:nvSpPr>
        <p:spPr>
          <a:xfrm>
            <a:off x="34524" y="1778926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err="1"/>
              <a:t>Governance</a:t>
            </a:r>
            <a:endParaRPr lang="nl-NL" sz="1600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D87BA3AC-A63B-4B77-92AE-1B49C63A3431}"/>
              </a:ext>
            </a:extLst>
          </p:cNvPr>
          <p:cNvSpPr/>
          <p:nvPr/>
        </p:nvSpPr>
        <p:spPr>
          <a:xfrm>
            <a:off x="34524" y="2174973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Beheer templates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6F533146-0A4A-4755-B962-B64EABC36F80}"/>
              </a:ext>
            </a:extLst>
          </p:cNvPr>
          <p:cNvSpPr/>
          <p:nvPr/>
        </p:nvSpPr>
        <p:spPr>
          <a:xfrm>
            <a:off x="34524" y="2571020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Community omgeving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AE66DC2B-C528-4F33-8716-DED73C5F544D}"/>
              </a:ext>
            </a:extLst>
          </p:cNvPr>
          <p:cNvSpPr/>
          <p:nvPr/>
        </p:nvSpPr>
        <p:spPr>
          <a:xfrm>
            <a:off x="32232" y="2967067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Financiën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17F32D84-0978-40D4-A6A9-A0704E7B6540}"/>
              </a:ext>
            </a:extLst>
          </p:cNvPr>
          <p:cNvSpPr/>
          <p:nvPr/>
        </p:nvSpPr>
        <p:spPr>
          <a:xfrm>
            <a:off x="31885" y="3363480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Afspraken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26F80C0B-063C-4D28-B90E-D91CA5FA7F9D}"/>
              </a:ext>
            </a:extLst>
          </p:cNvPr>
          <p:cNvSpPr/>
          <p:nvPr/>
        </p:nvSpPr>
        <p:spPr>
          <a:xfrm>
            <a:off x="31885" y="3759150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Koppelingen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C552493F-DA83-49AF-AD58-39D611C08770}"/>
              </a:ext>
            </a:extLst>
          </p:cNvPr>
          <p:cNvSpPr/>
          <p:nvPr/>
        </p:nvSpPr>
        <p:spPr>
          <a:xfrm>
            <a:off x="31885" y="4155192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Exposure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04B6979A-8644-4F22-8BED-5C5B8697E7B7}"/>
              </a:ext>
            </a:extLst>
          </p:cNvPr>
          <p:cNvSpPr/>
          <p:nvPr/>
        </p:nvSpPr>
        <p:spPr>
          <a:xfrm>
            <a:off x="31885" y="987574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Doelstelling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A1931DCD-1C68-4E47-BDD8-285BEC9BD1BA}"/>
              </a:ext>
            </a:extLst>
          </p:cNvPr>
          <p:cNvSpPr/>
          <p:nvPr/>
        </p:nvSpPr>
        <p:spPr>
          <a:xfrm>
            <a:off x="37788" y="2572128"/>
            <a:ext cx="2160240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Community omgeving</a:t>
            </a:r>
          </a:p>
        </p:txBody>
      </p:sp>
    </p:spTree>
    <p:extLst>
      <p:ext uri="{BB962C8B-B14F-4D97-AF65-F5344CB8AC3E}">
        <p14:creationId xmlns:p14="http://schemas.microsoft.com/office/powerpoint/2010/main" val="9682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Financiën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Woensdag 28 september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A4955C-591F-47F6-8818-AB2EF190B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slide </a:t>
            </a:r>
            <a:fld id="{A7EDF14C-2238-4733-A760-B9013E656B55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3E48956-E3CB-424D-A57C-8E725A56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200" y="771549"/>
            <a:ext cx="8132320" cy="3600401"/>
          </a:xfrm>
        </p:spPr>
        <p:txBody>
          <a:bodyPr>
            <a:normAutofit/>
          </a:bodyPr>
          <a:lstStyle/>
          <a:p>
            <a:pPr lvl="1"/>
            <a:endParaRPr lang="nl-NL" dirty="0"/>
          </a:p>
          <a:p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D502024-25E6-427C-87F1-B7E26FDDC9EA}"/>
              </a:ext>
            </a:extLst>
          </p:cNvPr>
          <p:cNvSpPr txBox="1">
            <a:spLocks/>
          </p:cNvSpPr>
          <p:nvPr/>
        </p:nvSpPr>
        <p:spPr>
          <a:xfrm>
            <a:off x="2580556" y="771573"/>
            <a:ext cx="8132320" cy="3600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31" name="Tijdelijke aanduiding voor inhoud 2">
            <a:extLst>
              <a:ext uri="{FF2B5EF4-FFF2-40B4-BE49-F238E27FC236}">
                <a16:creationId xmlns:a16="http://schemas.microsoft.com/office/drawing/2014/main" id="{06D3AC49-5038-41B1-8A89-AA6A22253180}"/>
              </a:ext>
            </a:extLst>
          </p:cNvPr>
          <p:cNvSpPr txBox="1">
            <a:spLocks/>
          </p:cNvSpPr>
          <p:nvPr/>
        </p:nvSpPr>
        <p:spPr>
          <a:xfrm>
            <a:off x="2483768" y="771525"/>
            <a:ext cx="8132320" cy="3600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marL="0" indent="0">
              <a:buNone/>
            </a:pPr>
            <a:r>
              <a:rPr lang="nl-NL" sz="1800" dirty="0"/>
              <a:t>Te bespreken:</a:t>
            </a:r>
          </a:p>
          <a:p>
            <a:pPr>
              <a:buFontTx/>
              <a:buChar char="-"/>
            </a:pPr>
            <a:r>
              <a:rPr lang="nl-NL" sz="1400" dirty="0"/>
              <a:t>Met welke kosten krijgt de community te maken?</a:t>
            </a:r>
          </a:p>
          <a:p>
            <a:pPr>
              <a:buFontTx/>
              <a:buChar char="-"/>
            </a:pPr>
            <a:r>
              <a:rPr lang="nl-NL" sz="1400" dirty="0"/>
              <a:t>Blijft het ministerie van IenW de opschaling subsidiëren?</a:t>
            </a:r>
          </a:p>
          <a:p>
            <a:pPr>
              <a:buFontTx/>
              <a:buChar char="-"/>
            </a:pPr>
            <a:r>
              <a:rPr lang="nl-NL" sz="1400" dirty="0"/>
              <a:t>Zo nee, waaruit bekostigen we de community? Lidmaatschap?</a:t>
            </a:r>
          </a:p>
          <a:p>
            <a:pPr>
              <a:buFontTx/>
              <a:buChar char="-"/>
            </a:pPr>
            <a:r>
              <a:rPr lang="nl-NL" sz="1400" dirty="0"/>
              <a:t>Is het wenselijk om een business case op te stellen?</a:t>
            </a:r>
          </a:p>
          <a:p>
            <a:pPr>
              <a:buFontTx/>
              <a:buChar char="-"/>
            </a:pPr>
            <a:r>
              <a:rPr lang="nl-NL" sz="1400" dirty="0"/>
              <a:t>Kunnen we de kosten dekken voor functioneel beheer door een externe organisatie?</a:t>
            </a:r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9FD8AFEA-254E-4D5B-983E-DC05F2241A74}"/>
              </a:ext>
            </a:extLst>
          </p:cNvPr>
          <p:cNvSpPr/>
          <p:nvPr/>
        </p:nvSpPr>
        <p:spPr>
          <a:xfrm>
            <a:off x="34524" y="1382883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Rolverdeling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753B712E-CDAA-4F7F-B8AF-59D5A284A496}"/>
              </a:ext>
            </a:extLst>
          </p:cNvPr>
          <p:cNvSpPr/>
          <p:nvPr/>
        </p:nvSpPr>
        <p:spPr>
          <a:xfrm>
            <a:off x="34524" y="1778926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err="1"/>
              <a:t>Governance</a:t>
            </a:r>
            <a:endParaRPr lang="nl-NL" sz="1600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29B73C5B-DA5B-44E3-A0E0-53D5182CEE2B}"/>
              </a:ext>
            </a:extLst>
          </p:cNvPr>
          <p:cNvSpPr/>
          <p:nvPr/>
        </p:nvSpPr>
        <p:spPr>
          <a:xfrm>
            <a:off x="34524" y="2174973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Beheer templates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E170B778-5382-4929-9278-48161D50F8C9}"/>
              </a:ext>
            </a:extLst>
          </p:cNvPr>
          <p:cNvSpPr/>
          <p:nvPr/>
        </p:nvSpPr>
        <p:spPr>
          <a:xfrm>
            <a:off x="34524" y="2571020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Community omgeving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8605A6E4-2D45-4384-9856-73274E5EFDBF}"/>
              </a:ext>
            </a:extLst>
          </p:cNvPr>
          <p:cNvSpPr/>
          <p:nvPr/>
        </p:nvSpPr>
        <p:spPr>
          <a:xfrm>
            <a:off x="32232" y="2967067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Financiën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87480D59-0B10-4267-97F7-9090874F36FE}"/>
              </a:ext>
            </a:extLst>
          </p:cNvPr>
          <p:cNvSpPr/>
          <p:nvPr/>
        </p:nvSpPr>
        <p:spPr>
          <a:xfrm>
            <a:off x="31885" y="3363480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Afspraken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CEBFE966-FA6E-4A03-A9AF-99FC6173F784}"/>
              </a:ext>
            </a:extLst>
          </p:cNvPr>
          <p:cNvSpPr/>
          <p:nvPr/>
        </p:nvSpPr>
        <p:spPr>
          <a:xfrm>
            <a:off x="31885" y="3759150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Koppelingen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870F34E4-9CA8-4E00-8454-E0CB5CA1B32A}"/>
              </a:ext>
            </a:extLst>
          </p:cNvPr>
          <p:cNvSpPr/>
          <p:nvPr/>
        </p:nvSpPr>
        <p:spPr>
          <a:xfrm>
            <a:off x="31885" y="4155192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Exposure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088F78FB-E4E5-4B35-9CF2-784629EDFF8F}"/>
              </a:ext>
            </a:extLst>
          </p:cNvPr>
          <p:cNvSpPr/>
          <p:nvPr/>
        </p:nvSpPr>
        <p:spPr>
          <a:xfrm>
            <a:off x="31885" y="987574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Doelstelling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01DDE2C0-5F4A-40B2-A3AE-3A3BF39F41CF}"/>
              </a:ext>
            </a:extLst>
          </p:cNvPr>
          <p:cNvSpPr/>
          <p:nvPr/>
        </p:nvSpPr>
        <p:spPr>
          <a:xfrm>
            <a:off x="35496" y="2968175"/>
            <a:ext cx="2160240" cy="3600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Financiën</a:t>
            </a:r>
          </a:p>
        </p:txBody>
      </p:sp>
    </p:spTree>
    <p:extLst>
      <p:ext uri="{BB962C8B-B14F-4D97-AF65-F5344CB8AC3E}">
        <p14:creationId xmlns:p14="http://schemas.microsoft.com/office/powerpoint/2010/main" val="223727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Afspraken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Woensdag 28 september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A4955C-591F-47F6-8818-AB2EF190B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slide </a:t>
            </a:r>
            <a:fld id="{A7EDF14C-2238-4733-A760-B9013E656B55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3E48956-E3CB-424D-A57C-8E725A56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200" y="771549"/>
            <a:ext cx="8132320" cy="3600401"/>
          </a:xfrm>
        </p:spPr>
        <p:txBody>
          <a:bodyPr>
            <a:normAutofit/>
          </a:bodyPr>
          <a:lstStyle/>
          <a:p>
            <a:pPr lvl="1"/>
            <a:endParaRPr lang="nl-NL" dirty="0"/>
          </a:p>
          <a:p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D502024-25E6-427C-87F1-B7E26FDDC9EA}"/>
              </a:ext>
            </a:extLst>
          </p:cNvPr>
          <p:cNvSpPr txBox="1">
            <a:spLocks/>
          </p:cNvSpPr>
          <p:nvPr/>
        </p:nvSpPr>
        <p:spPr>
          <a:xfrm>
            <a:off x="2580556" y="771573"/>
            <a:ext cx="8132320" cy="3600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31" name="Tijdelijke aanduiding voor inhoud 2">
            <a:extLst>
              <a:ext uri="{FF2B5EF4-FFF2-40B4-BE49-F238E27FC236}">
                <a16:creationId xmlns:a16="http://schemas.microsoft.com/office/drawing/2014/main" id="{06D3AC49-5038-41B1-8A89-AA6A22253180}"/>
              </a:ext>
            </a:extLst>
          </p:cNvPr>
          <p:cNvSpPr txBox="1">
            <a:spLocks/>
          </p:cNvSpPr>
          <p:nvPr/>
        </p:nvSpPr>
        <p:spPr>
          <a:xfrm>
            <a:off x="2483768" y="771525"/>
            <a:ext cx="6480720" cy="3600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marL="0" indent="0">
              <a:buNone/>
            </a:pPr>
            <a:r>
              <a:rPr lang="nl-NL" sz="1800" dirty="0"/>
              <a:t>Te bespreken:</a:t>
            </a:r>
          </a:p>
          <a:p>
            <a:pPr>
              <a:buFontTx/>
              <a:buChar char="-"/>
            </a:pPr>
            <a:r>
              <a:rPr lang="nl-NL" sz="1400" dirty="0"/>
              <a:t>Hoe zien we de community als entiteit?</a:t>
            </a:r>
          </a:p>
          <a:p>
            <a:pPr>
              <a:buFontTx/>
              <a:buChar char="-"/>
            </a:pPr>
            <a:r>
              <a:rPr lang="nl-NL" sz="1400" dirty="0"/>
              <a:t>Moeten er afspraken worden vastgelegd over gebruik en toegang? Of laten we dit aan de individuele samenwerkingsverbanden?</a:t>
            </a:r>
          </a:p>
          <a:p>
            <a:pPr>
              <a:buFontTx/>
              <a:buChar char="-"/>
            </a:pPr>
            <a:r>
              <a:rPr lang="nl-NL" sz="1400" dirty="0"/>
              <a:t>Hoe gaan we om met aansprakelijkheid?</a:t>
            </a:r>
          </a:p>
          <a:p>
            <a:pPr>
              <a:buFontTx/>
              <a:buChar char="-"/>
            </a:pPr>
            <a:endParaRPr lang="nl-NL" sz="14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41A65E78-412F-4E3C-9EE3-DF24DA6AB20D}"/>
              </a:ext>
            </a:extLst>
          </p:cNvPr>
          <p:cNvSpPr/>
          <p:nvPr/>
        </p:nvSpPr>
        <p:spPr>
          <a:xfrm>
            <a:off x="34524" y="1382883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Rolverdeling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21B0AEF6-84F7-456F-AEFD-E9E69DE9FC41}"/>
              </a:ext>
            </a:extLst>
          </p:cNvPr>
          <p:cNvSpPr/>
          <p:nvPr/>
        </p:nvSpPr>
        <p:spPr>
          <a:xfrm>
            <a:off x="34524" y="1778926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err="1"/>
              <a:t>Governance</a:t>
            </a:r>
            <a:endParaRPr lang="nl-NL" sz="1600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C24D9A76-770D-4485-BD2B-1448CCDDB293}"/>
              </a:ext>
            </a:extLst>
          </p:cNvPr>
          <p:cNvSpPr/>
          <p:nvPr/>
        </p:nvSpPr>
        <p:spPr>
          <a:xfrm>
            <a:off x="34524" y="2174973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Beheer templates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4C2AB9E5-BE2C-4429-8B65-BE64DD9F4EB3}"/>
              </a:ext>
            </a:extLst>
          </p:cNvPr>
          <p:cNvSpPr/>
          <p:nvPr/>
        </p:nvSpPr>
        <p:spPr>
          <a:xfrm>
            <a:off x="34524" y="2571020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Community omgeving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ADF2E41E-C0DE-4B19-9F01-8C61BB159674}"/>
              </a:ext>
            </a:extLst>
          </p:cNvPr>
          <p:cNvSpPr/>
          <p:nvPr/>
        </p:nvSpPr>
        <p:spPr>
          <a:xfrm>
            <a:off x="32232" y="2967067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Financiën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E94454D1-A9DD-4174-B7C5-35E5BB0B6AFC}"/>
              </a:ext>
            </a:extLst>
          </p:cNvPr>
          <p:cNvSpPr/>
          <p:nvPr/>
        </p:nvSpPr>
        <p:spPr>
          <a:xfrm>
            <a:off x="31885" y="3363480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Afspraken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F231AFD5-B9F0-49AF-99F2-86745BE20FA5}"/>
              </a:ext>
            </a:extLst>
          </p:cNvPr>
          <p:cNvSpPr/>
          <p:nvPr/>
        </p:nvSpPr>
        <p:spPr>
          <a:xfrm>
            <a:off x="31885" y="3759150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Koppelingen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67F6489-F041-4B69-9BEB-A93933A8BCDA}"/>
              </a:ext>
            </a:extLst>
          </p:cNvPr>
          <p:cNvSpPr/>
          <p:nvPr/>
        </p:nvSpPr>
        <p:spPr>
          <a:xfrm>
            <a:off x="31885" y="4155192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Exposure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CFFF1AC9-748C-4961-A8C4-011D9A3B409F}"/>
              </a:ext>
            </a:extLst>
          </p:cNvPr>
          <p:cNvSpPr/>
          <p:nvPr/>
        </p:nvSpPr>
        <p:spPr>
          <a:xfrm>
            <a:off x="31885" y="987574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Doelstelling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B5F1B658-2FF6-4700-93E0-3945EA840BEF}"/>
              </a:ext>
            </a:extLst>
          </p:cNvPr>
          <p:cNvSpPr/>
          <p:nvPr/>
        </p:nvSpPr>
        <p:spPr>
          <a:xfrm>
            <a:off x="35149" y="3364588"/>
            <a:ext cx="21602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Afspraken</a:t>
            </a:r>
          </a:p>
        </p:txBody>
      </p:sp>
    </p:spTree>
    <p:extLst>
      <p:ext uri="{BB962C8B-B14F-4D97-AF65-F5344CB8AC3E}">
        <p14:creationId xmlns:p14="http://schemas.microsoft.com/office/powerpoint/2010/main" val="214620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Koppelingen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Woensdag 28 september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A4955C-591F-47F6-8818-AB2EF190B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slide </a:t>
            </a:r>
            <a:fld id="{A7EDF14C-2238-4733-A760-B9013E656B55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3E48956-E3CB-424D-A57C-8E725A56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200" y="771549"/>
            <a:ext cx="8132320" cy="3600401"/>
          </a:xfrm>
        </p:spPr>
        <p:txBody>
          <a:bodyPr>
            <a:normAutofit/>
          </a:bodyPr>
          <a:lstStyle/>
          <a:p>
            <a:pPr lvl="1"/>
            <a:endParaRPr lang="nl-NL" dirty="0"/>
          </a:p>
          <a:p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D502024-25E6-427C-87F1-B7E26FDDC9EA}"/>
              </a:ext>
            </a:extLst>
          </p:cNvPr>
          <p:cNvSpPr txBox="1">
            <a:spLocks/>
          </p:cNvSpPr>
          <p:nvPr/>
        </p:nvSpPr>
        <p:spPr>
          <a:xfrm>
            <a:off x="2580556" y="771573"/>
            <a:ext cx="8132320" cy="3600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31" name="Tijdelijke aanduiding voor inhoud 2">
            <a:extLst>
              <a:ext uri="{FF2B5EF4-FFF2-40B4-BE49-F238E27FC236}">
                <a16:creationId xmlns:a16="http://schemas.microsoft.com/office/drawing/2014/main" id="{06D3AC49-5038-41B1-8A89-AA6A22253180}"/>
              </a:ext>
            </a:extLst>
          </p:cNvPr>
          <p:cNvSpPr txBox="1">
            <a:spLocks/>
          </p:cNvSpPr>
          <p:nvPr/>
        </p:nvSpPr>
        <p:spPr>
          <a:xfrm>
            <a:off x="2483768" y="771525"/>
            <a:ext cx="8132320" cy="3600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marL="0" indent="0">
              <a:buNone/>
            </a:pPr>
            <a:r>
              <a:rPr lang="nl-NL" sz="1800" dirty="0"/>
              <a:t>Te bespreken:</a:t>
            </a:r>
          </a:p>
          <a:p>
            <a:pPr>
              <a:buFontTx/>
              <a:buChar char="-"/>
            </a:pPr>
            <a:r>
              <a:rPr lang="nl-NL" sz="1400" dirty="0"/>
              <a:t>Welke andere ontwikkelingen spelen er?</a:t>
            </a:r>
          </a:p>
          <a:p>
            <a:pPr>
              <a:buFontTx/>
              <a:buChar char="-"/>
            </a:pPr>
            <a:r>
              <a:rPr lang="nl-NL" sz="1400" dirty="0"/>
              <a:t>Hoe positioneren we deze use case t.o.v. andere use cases</a:t>
            </a:r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5C243D4A-6FD8-4DA8-A5C1-1503FD872C17}"/>
              </a:ext>
            </a:extLst>
          </p:cNvPr>
          <p:cNvSpPr/>
          <p:nvPr/>
        </p:nvSpPr>
        <p:spPr>
          <a:xfrm>
            <a:off x="34524" y="1382883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Rolverdeling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E91C3918-652C-44C5-B6E0-264355DDA4F8}"/>
              </a:ext>
            </a:extLst>
          </p:cNvPr>
          <p:cNvSpPr/>
          <p:nvPr/>
        </p:nvSpPr>
        <p:spPr>
          <a:xfrm>
            <a:off x="34524" y="1778926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err="1"/>
              <a:t>Governance</a:t>
            </a:r>
            <a:endParaRPr lang="nl-NL" sz="1600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38CCA287-F8B2-40D5-A1E6-FF5605FE3F43}"/>
              </a:ext>
            </a:extLst>
          </p:cNvPr>
          <p:cNvSpPr/>
          <p:nvPr/>
        </p:nvSpPr>
        <p:spPr>
          <a:xfrm>
            <a:off x="34524" y="2174973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Beheer templates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0525B0AE-DEA5-42A3-9C54-15B2C81FB375}"/>
              </a:ext>
            </a:extLst>
          </p:cNvPr>
          <p:cNvSpPr/>
          <p:nvPr/>
        </p:nvSpPr>
        <p:spPr>
          <a:xfrm>
            <a:off x="34524" y="2571020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Community omgeving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B217138C-323D-48A6-A97F-0AD16A305960}"/>
              </a:ext>
            </a:extLst>
          </p:cNvPr>
          <p:cNvSpPr/>
          <p:nvPr/>
        </p:nvSpPr>
        <p:spPr>
          <a:xfrm>
            <a:off x="32232" y="2967067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Financiën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145E7D41-DE29-4855-9C28-479D05517452}"/>
              </a:ext>
            </a:extLst>
          </p:cNvPr>
          <p:cNvSpPr/>
          <p:nvPr/>
        </p:nvSpPr>
        <p:spPr>
          <a:xfrm>
            <a:off x="31885" y="3363480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Afspraken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D05833FC-9F46-41B6-B168-A67876273839}"/>
              </a:ext>
            </a:extLst>
          </p:cNvPr>
          <p:cNvSpPr/>
          <p:nvPr/>
        </p:nvSpPr>
        <p:spPr>
          <a:xfrm>
            <a:off x="31885" y="3759150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Koppelingen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9FCBF943-DDD9-47DA-86D1-3608A4ED2CF3}"/>
              </a:ext>
            </a:extLst>
          </p:cNvPr>
          <p:cNvSpPr/>
          <p:nvPr/>
        </p:nvSpPr>
        <p:spPr>
          <a:xfrm>
            <a:off x="31885" y="4155192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Exposure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5B8809BF-D14D-4F15-883B-699E085DD9DC}"/>
              </a:ext>
            </a:extLst>
          </p:cNvPr>
          <p:cNvSpPr/>
          <p:nvPr/>
        </p:nvSpPr>
        <p:spPr>
          <a:xfrm>
            <a:off x="31885" y="987574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Doelstelling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B813D166-1CF3-4AE9-AD9D-9C1DA4C66D30}"/>
              </a:ext>
            </a:extLst>
          </p:cNvPr>
          <p:cNvSpPr/>
          <p:nvPr/>
        </p:nvSpPr>
        <p:spPr>
          <a:xfrm>
            <a:off x="35149" y="3760258"/>
            <a:ext cx="2160240" cy="36004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Koppelingen</a:t>
            </a:r>
          </a:p>
        </p:txBody>
      </p:sp>
      <p:sp>
        <p:nvSpPr>
          <p:cNvPr id="27" name="Tijdelijke aanduiding voor inhoud 2">
            <a:extLst>
              <a:ext uri="{FF2B5EF4-FFF2-40B4-BE49-F238E27FC236}">
                <a16:creationId xmlns:a16="http://schemas.microsoft.com/office/drawing/2014/main" id="{D4BE26D6-F615-478B-A720-9C4271698D33}"/>
              </a:ext>
            </a:extLst>
          </p:cNvPr>
          <p:cNvSpPr txBox="1">
            <a:spLocks/>
          </p:cNvSpPr>
          <p:nvPr/>
        </p:nvSpPr>
        <p:spPr>
          <a:xfrm>
            <a:off x="3670741" y="2751040"/>
            <a:ext cx="7344816" cy="318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050" b="1" u="sng" dirty="0"/>
              <a:t>Andere relevante initiatieven met raakvlak</a:t>
            </a:r>
          </a:p>
          <a:p>
            <a:r>
              <a:rPr lang="nl-NL" sz="1050" dirty="0"/>
              <a:t>SSKI - </a:t>
            </a:r>
            <a:r>
              <a:rPr lang="nl-NL" sz="1050" dirty="0" err="1"/>
              <a:t>datalab</a:t>
            </a:r>
            <a:r>
              <a:rPr lang="nl-NL" sz="1050" dirty="0"/>
              <a:t> kritieke infrastructuur </a:t>
            </a:r>
            <a:r>
              <a:rPr lang="nl-NL" sz="1050" dirty="0">
                <a:solidFill>
                  <a:schemeClr val="accent3"/>
                </a:solidFill>
              </a:rPr>
              <a:t>(gem. Den Haag, Dunea, Stedin)</a:t>
            </a:r>
          </a:p>
          <a:p>
            <a:r>
              <a:rPr lang="nl-NL" sz="1050" dirty="0"/>
              <a:t>Stimuleringsmodel samenwerking </a:t>
            </a:r>
            <a:r>
              <a:rPr lang="nl-NL" sz="1050" dirty="0">
                <a:solidFill>
                  <a:schemeClr val="accent3"/>
                </a:solidFill>
              </a:rPr>
              <a:t>(Bouwcampus, Mijnaansluiting, COB)</a:t>
            </a:r>
          </a:p>
          <a:p>
            <a:r>
              <a:rPr lang="nl-NL" sz="1050" dirty="0"/>
              <a:t>CityDeal Openbare Ruimte ontwikkelteams 2 en 5 </a:t>
            </a:r>
          </a:p>
          <a:p>
            <a:r>
              <a:rPr lang="nl-NL" sz="1050" dirty="0"/>
              <a:t>BORIUS – datastandaarden voor integraal assetmanagement </a:t>
            </a:r>
            <a:r>
              <a:rPr lang="nl-NL" sz="1050" dirty="0">
                <a:solidFill>
                  <a:schemeClr val="accent3"/>
                </a:solidFill>
              </a:rPr>
              <a:t>(CROW en Rioned)</a:t>
            </a:r>
          </a:p>
          <a:p>
            <a:r>
              <a:rPr lang="nl-NL" sz="1050" dirty="0"/>
              <a:t>3D BIM</a:t>
            </a:r>
          </a:p>
          <a:p>
            <a:r>
              <a:rPr lang="nl-NL" sz="1050" dirty="0"/>
              <a:t>Common </a:t>
            </a:r>
            <a:r>
              <a:rPr lang="nl-NL" sz="1050" dirty="0" err="1"/>
              <a:t>Ground</a:t>
            </a:r>
            <a:r>
              <a:rPr lang="nl-NL" sz="1050" dirty="0"/>
              <a:t> / VNG-NLX (data bij de bron principe) – </a:t>
            </a:r>
            <a:r>
              <a:rPr lang="nl-NL" sz="1050" dirty="0">
                <a:solidFill>
                  <a:schemeClr val="accent3"/>
                </a:solidFill>
              </a:rPr>
              <a:t>(gemeenten en rijksoverheid)</a:t>
            </a:r>
          </a:p>
          <a:p>
            <a:endParaRPr lang="nl-NL" dirty="0"/>
          </a:p>
          <a:p>
            <a:endParaRPr lang="nl-NL" dirty="0"/>
          </a:p>
          <a:p>
            <a:pPr lvl="1"/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240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Exposure en communicatie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Woensdag 28 september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A4955C-591F-47F6-8818-AB2EF190B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slide </a:t>
            </a:r>
            <a:fld id="{A7EDF14C-2238-4733-A760-B9013E656B55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3E48956-E3CB-424D-A57C-8E725A56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200" y="771549"/>
            <a:ext cx="8132320" cy="3600401"/>
          </a:xfrm>
        </p:spPr>
        <p:txBody>
          <a:bodyPr>
            <a:normAutofit/>
          </a:bodyPr>
          <a:lstStyle/>
          <a:p>
            <a:pPr lvl="1"/>
            <a:endParaRPr lang="nl-NL" dirty="0"/>
          </a:p>
          <a:p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D502024-25E6-427C-87F1-B7E26FDDC9EA}"/>
              </a:ext>
            </a:extLst>
          </p:cNvPr>
          <p:cNvSpPr txBox="1">
            <a:spLocks/>
          </p:cNvSpPr>
          <p:nvPr/>
        </p:nvSpPr>
        <p:spPr>
          <a:xfrm>
            <a:off x="2580556" y="771573"/>
            <a:ext cx="8132320" cy="3600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31" name="Tijdelijke aanduiding voor inhoud 2">
            <a:extLst>
              <a:ext uri="{FF2B5EF4-FFF2-40B4-BE49-F238E27FC236}">
                <a16:creationId xmlns:a16="http://schemas.microsoft.com/office/drawing/2014/main" id="{06D3AC49-5038-41B1-8A89-AA6A22253180}"/>
              </a:ext>
            </a:extLst>
          </p:cNvPr>
          <p:cNvSpPr txBox="1">
            <a:spLocks/>
          </p:cNvSpPr>
          <p:nvPr/>
        </p:nvSpPr>
        <p:spPr>
          <a:xfrm>
            <a:off x="2483768" y="771525"/>
            <a:ext cx="8132320" cy="3600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marL="0" indent="0">
              <a:buNone/>
            </a:pPr>
            <a:r>
              <a:rPr lang="nl-NL" sz="1800" dirty="0"/>
              <a:t>Te bespreken:</a:t>
            </a:r>
          </a:p>
          <a:p>
            <a:pPr>
              <a:buFontTx/>
              <a:buChar char="-"/>
            </a:pPr>
            <a:r>
              <a:rPr lang="nl-NL" sz="1400" dirty="0"/>
              <a:t>Hoe bereiken we nieuwe, toekomstige gebruikers?</a:t>
            </a:r>
          </a:p>
          <a:p>
            <a:pPr>
              <a:buFontTx/>
              <a:buChar char="-"/>
            </a:pPr>
            <a:r>
              <a:rPr lang="nl-NL" sz="1400" dirty="0"/>
              <a:t>Blijven we workshops periodiek organiseren?</a:t>
            </a:r>
          </a:p>
          <a:p>
            <a:pPr>
              <a:buFontTx/>
              <a:buChar char="-"/>
            </a:pPr>
            <a:r>
              <a:rPr lang="nl-NL" sz="1400" dirty="0"/>
              <a:t>Welke opzet?</a:t>
            </a:r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DB3C68D9-A0B5-4EF0-9D99-47750682EF19}"/>
              </a:ext>
            </a:extLst>
          </p:cNvPr>
          <p:cNvSpPr/>
          <p:nvPr/>
        </p:nvSpPr>
        <p:spPr>
          <a:xfrm>
            <a:off x="34524" y="1382883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Rolverdeling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92B118F4-451E-4457-9566-63E8C4BB5B9F}"/>
              </a:ext>
            </a:extLst>
          </p:cNvPr>
          <p:cNvSpPr/>
          <p:nvPr/>
        </p:nvSpPr>
        <p:spPr>
          <a:xfrm>
            <a:off x="34524" y="1778926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err="1"/>
              <a:t>Governance</a:t>
            </a:r>
            <a:endParaRPr lang="nl-NL" sz="1600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2519FF87-8F39-416C-8026-9A2F3FC10C54}"/>
              </a:ext>
            </a:extLst>
          </p:cNvPr>
          <p:cNvSpPr/>
          <p:nvPr/>
        </p:nvSpPr>
        <p:spPr>
          <a:xfrm>
            <a:off x="34524" y="2174973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Beheer templates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E2B75C20-5DC5-40A1-8832-AEE7E957E08B}"/>
              </a:ext>
            </a:extLst>
          </p:cNvPr>
          <p:cNvSpPr/>
          <p:nvPr/>
        </p:nvSpPr>
        <p:spPr>
          <a:xfrm>
            <a:off x="34524" y="2571020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Community omgeving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C29DB441-F18C-451A-9000-F9B6C026216A}"/>
              </a:ext>
            </a:extLst>
          </p:cNvPr>
          <p:cNvSpPr/>
          <p:nvPr/>
        </p:nvSpPr>
        <p:spPr>
          <a:xfrm>
            <a:off x="32232" y="2967067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Financiën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3F3D2CFB-4DAD-4B6D-A9B6-FDFBB0A39A4B}"/>
              </a:ext>
            </a:extLst>
          </p:cNvPr>
          <p:cNvSpPr/>
          <p:nvPr/>
        </p:nvSpPr>
        <p:spPr>
          <a:xfrm>
            <a:off x="31885" y="3363480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Afspraken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1C974E80-17F3-4E59-9F9D-EBC71B998A8A}"/>
              </a:ext>
            </a:extLst>
          </p:cNvPr>
          <p:cNvSpPr/>
          <p:nvPr/>
        </p:nvSpPr>
        <p:spPr>
          <a:xfrm>
            <a:off x="31885" y="3759150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Koppelingen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8C4FFCDB-6063-4527-A782-5B3BA532608E}"/>
              </a:ext>
            </a:extLst>
          </p:cNvPr>
          <p:cNvSpPr/>
          <p:nvPr/>
        </p:nvSpPr>
        <p:spPr>
          <a:xfrm>
            <a:off x="31885" y="4155192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Exposure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251D13C-AC4B-448D-9BBA-22DD40B07C14}"/>
              </a:ext>
            </a:extLst>
          </p:cNvPr>
          <p:cNvSpPr/>
          <p:nvPr/>
        </p:nvSpPr>
        <p:spPr>
          <a:xfrm>
            <a:off x="31885" y="987574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Doelstelling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2B96A715-9AAA-43B0-BF54-871851B09B2F}"/>
              </a:ext>
            </a:extLst>
          </p:cNvPr>
          <p:cNvSpPr/>
          <p:nvPr/>
        </p:nvSpPr>
        <p:spPr>
          <a:xfrm>
            <a:off x="35149" y="4156300"/>
            <a:ext cx="2160240" cy="36004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Exposure</a:t>
            </a:r>
          </a:p>
        </p:txBody>
      </p:sp>
    </p:spTree>
    <p:extLst>
      <p:ext uri="{BB962C8B-B14F-4D97-AF65-F5344CB8AC3E}">
        <p14:creationId xmlns:p14="http://schemas.microsoft.com/office/powerpoint/2010/main" val="130015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Aanloop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Woensdag 28 september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A4955C-591F-47F6-8818-AB2EF190B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slide </a:t>
            </a:r>
            <a:fld id="{A7EDF14C-2238-4733-A760-B9013E656B55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3E48956-E3CB-424D-A57C-8E725A56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512" y="771549"/>
            <a:ext cx="8132320" cy="3600401"/>
          </a:xfrm>
        </p:spPr>
        <p:txBody>
          <a:bodyPr>
            <a:normAutofit/>
          </a:bodyPr>
          <a:lstStyle/>
          <a:p>
            <a:pPr lvl="1"/>
            <a:endParaRPr lang="nl-NL" dirty="0"/>
          </a:p>
          <a:p>
            <a:r>
              <a:rPr lang="nl-NL" sz="1800" dirty="0"/>
              <a:t>Use case SidO Rotterdam-Noord afgerond en geëvalueerd</a:t>
            </a:r>
          </a:p>
          <a:p>
            <a:r>
              <a:rPr lang="nl-NL" sz="1800" dirty="0"/>
              <a:t>COB door Min van IenW benaderd voor opschaling</a:t>
            </a:r>
          </a:p>
          <a:p>
            <a:r>
              <a:rPr lang="nl-NL" sz="1800" dirty="0"/>
              <a:t>Workshops georganiseerd in april en juni 2022</a:t>
            </a:r>
          </a:p>
          <a:p>
            <a:r>
              <a:rPr lang="nl-NL" sz="1800" dirty="0"/>
              <a:t>Twee lokale SidO </a:t>
            </a:r>
            <a:r>
              <a:rPr lang="nl-NL" sz="1800" dirty="0" err="1"/>
              <a:t>communities</a:t>
            </a:r>
            <a:r>
              <a:rPr lang="nl-NL" sz="1800" dirty="0"/>
              <a:t> in de startblokken (Rotterdam, Den Haag)</a:t>
            </a:r>
          </a:p>
          <a:p>
            <a:r>
              <a:rPr lang="nl-NL" sz="1800" dirty="0"/>
              <a:t>Twee afstemmingsvormen met concrete interesse (Haarlem, Amsterdam)</a:t>
            </a:r>
          </a:p>
          <a:p>
            <a:r>
              <a:rPr lang="nl-NL" sz="1800" dirty="0"/>
              <a:t>Met verschillende afstemmingsvormen via Kennisarena/CityDeal in contact</a:t>
            </a:r>
          </a:p>
          <a:p>
            <a:r>
              <a:rPr lang="nl-NL" sz="1800" dirty="0"/>
              <a:t>Opstarten van landelijke ‘community’</a:t>
            </a:r>
          </a:p>
          <a:p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8160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Doelstellingen vandaag (28 september)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Woensdag 28 september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A4955C-591F-47F6-8818-AB2EF190B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slide </a:t>
            </a:r>
            <a:fld id="{A7EDF14C-2238-4733-A760-B9013E656B55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3E48956-E3CB-424D-A57C-8E725A56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200" y="771549"/>
            <a:ext cx="8132320" cy="3600401"/>
          </a:xfrm>
        </p:spPr>
        <p:txBody>
          <a:bodyPr>
            <a:normAutofit/>
          </a:bodyPr>
          <a:lstStyle/>
          <a:p>
            <a:pPr lvl="1"/>
            <a:endParaRPr lang="nl-NL" dirty="0"/>
          </a:p>
          <a:p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D502024-25E6-427C-87F1-B7E26FDDC9EA}"/>
              </a:ext>
            </a:extLst>
          </p:cNvPr>
          <p:cNvSpPr txBox="1">
            <a:spLocks/>
          </p:cNvSpPr>
          <p:nvPr/>
        </p:nvSpPr>
        <p:spPr>
          <a:xfrm>
            <a:off x="1385512" y="771549"/>
            <a:ext cx="8132320" cy="3600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marL="0" indent="0">
              <a:buNone/>
            </a:pPr>
            <a:r>
              <a:rPr lang="nl-NL" sz="1800" dirty="0"/>
              <a:t>Vormgeven van landelijke community SidO / Samen Digitaal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accent1"/>
                </a:solidFill>
              </a:rPr>
              <a:t>Waarom?</a:t>
            </a:r>
          </a:p>
          <a:p>
            <a:pPr marL="0" indent="0">
              <a:buNone/>
            </a:pPr>
            <a:endParaRPr lang="nl-NL" sz="1800" dirty="0"/>
          </a:p>
          <a:p>
            <a:pPr>
              <a:buFontTx/>
              <a:buChar char="-"/>
            </a:pPr>
            <a:r>
              <a:rPr lang="nl-NL" sz="1200" dirty="0"/>
              <a:t>Gezamenlijk verhaal</a:t>
            </a:r>
          </a:p>
          <a:p>
            <a:pPr>
              <a:buFontTx/>
              <a:buChar char="-"/>
            </a:pPr>
            <a:r>
              <a:rPr lang="nl-NL" sz="1200" dirty="0"/>
              <a:t>Opschaalbaarheid faciliteren (olievlekwerking)</a:t>
            </a:r>
          </a:p>
          <a:p>
            <a:pPr>
              <a:buFontTx/>
              <a:buChar char="-"/>
            </a:pPr>
            <a:r>
              <a:rPr lang="nl-NL" sz="1200" dirty="0"/>
              <a:t>Uniformiteit borgen</a:t>
            </a:r>
          </a:p>
          <a:p>
            <a:pPr>
              <a:buFontTx/>
              <a:buChar char="-"/>
            </a:pPr>
            <a:r>
              <a:rPr lang="nl-NL" sz="1200" dirty="0"/>
              <a:t>Nieuwe deelnemers enthousiasmeren</a:t>
            </a:r>
          </a:p>
          <a:p>
            <a:pPr>
              <a:buFontTx/>
              <a:buChar char="-"/>
            </a:pPr>
            <a:r>
              <a:rPr lang="nl-NL" sz="1200" dirty="0"/>
              <a:t>Plek voor ondersteuning &amp; gedeelde lessen en ervaringen</a:t>
            </a:r>
          </a:p>
          <a:p>
            <a:pPr>
              <a:buFontTx/>
              <a:buChar char="-"/>
            </a:pPr>
            <a:r>
              <a:rPr lang="nl-NL" sz="1200" dirty="0"/>
              <a:t>….</a:t>
            </a:r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5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Doelstellingen vandaag (28 september)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Woensdag 28 september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A4955C-591F-47F6-8818-AB2EF190B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slide </a:t>
            </a:r>
            <a:fld id="{A7EDF14C-2238-4733-A760-B9013E656B55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3E48956-E3CB-424D-A57C-8E725A56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200" y="771549"/>
            <a:ext cx="8132320" cy="3600401"/>
          </a:xfrm>
        </p:spPr>
        <p:txBody>
          <a:bodyPr>
            <a:normAutofit/>
          </a:bodyPr>
          <a:lstStyle/>
          <a:p>
            <a:pPr lvl="1"/>
            <a:endParaRPr lang="nl-NL" dirty="0"/>
          </a:p>
          <a:p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D502024-25E6-427C-87F1-B7E26FDDC9EA}"/>
              </a:ext>
            </a:extLst>
          </p:cNvPr>
          <p:cNvSpPr txBox="1">
            <a:spLocks/>
          </p:cNvSpPr>
          <p:nvPr/>
        </p:nvSpPr>
        <p:spPr>
          <a:xfrm>
            <a:off x="1385512" y="771549"/>
            <a:ext cx="8132320" cy="36004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marL="0" indent="0">
              <a:buNone/>
            </a:pPr>
            <a:r>
              <a:rPr lang="nl-NL" sz="1800" dirty="0"/>
              <a:t>Vormgeven van landelijke community SidO / Samen Digitaal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accent1"/>
                </a:solidFill>
              </a:rPr>
              <a:t>Wensbeeld</a:t>
            </a:r>
          </a:p>
          <a:p>
            <a:pPr marL="0" indent="0">
              <a:buNone/>
            </a:pPr>
            <a:endParaRPr lang="nl-NL" sz="1800" dirty="0"/>
          </a:p>
          <a:p>
            <a:pPr>
              <a:buFontTx/>
              <a:buChar char="-"/>
            </a:pPr>
            <a:r>
              <a:rPr lang="nl-NL" sz="1400" dirty="0"/>
              <a:t>Digitale community omgeving</a:t>
            </a:r>
          </a:p>
          <a:p>
            <a:pPr>
              <a:buFontTx/>
              <a:buChar char="-"/>
            </a:pPr>
            <a:r>
              <a:rPr lang="nl-NL" sz="1400" dirty="0"/>
              <a:t>Periodieke bijeenkomsten en workshops</a:t>
            </a:r>
          </a:p>
          <a:p>
            <a:pPr>
              <a:buFontTx/>
              <a:buChar char="-"/>
            </a:pPr>
            <a:r>
              <a:rPr lang="nl-NL" sz="1400" dirty="0"/>
              <a:t>Gezamenlijke afspraken over aansturing, </a:t>
            </a:r>
            <a:r>
              <a:rPr lang="nl-NL" sz="1400" dirty="0" err="1"/>
              <a:t>governance</a:t>
            </a:r>
            <a:r>
              <a:rPr lang="nl-NL" sz="1400" dirty="0"/>
              <a:t>, beheer</a:t>
            </a:r>
          </a:p>
          <a:p>
            <a:pPr>
              <a:buFontTx/>
              <a:buChar char="-"/>
            </a:pPr>
            <a:r>
              <a:rPr lang="nl-NL" sz="1400" dirty="0"/>
              <a:t>Aanbieden van externe adviseurs en hulpmiddelen</a:t>
            </a:r>
          </a:p>
          <a:p>
            <a:pPr>
              <a:buFontTx/>
              <a:buChar char="-"/>
            </a:pPr>
            <a:r>
              <a:rPr lang="nl-NL" sz="1400" dirty="0"/>
              <a:t>Koppeling met andere initiatieven/use cases (stimuleringsmodel voor samenwerking)</a:t>
            </a:r>
          </a:p>
          <a:p>
            <a:pPr>
              <a:buFontTx/>
              <a:buChar char="-"/>
            </a:pPr>
            <a:r>
              <a:rPr lang="nl-NL" sz="1400" dirty="0"/>
              <a:t>Doorlopende (financiële en beleids-) ondersteuning</a:t>
            </a:r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328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Doelstellingen vandaag (28 september)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Woensdag 28 september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A4955C-591F-47F6-8818-AB2EF190B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slide </a:t>
            </a:r>
            <a:fld id="{A7EDF14C-2238-4733-A760-B9013E656B55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3E48956-E3CB-424D-A57C-8E725A56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200" y="771549"/>
            <a:ext cx="8132320" cy="3600401"/>
          </a:xfrm>
        </p:spPr>
        <p:txBody>
          <a:bodyPr>
            <a:normAutofit/>
          </a:bodyPr>
          <a:lstStyle/>
          <a:p>
            <a:pPr lvl="1"/>
            <a:endParaRPr lang="nl-NL" dirty="0"/>
          </a:p>
          <a:p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D502024-25E6-427C-87F1-B7E26FDDC9EA}"/>
              </a:ext>
            </a:extLst>
          </p:cNvPr>
          <p:cNvSpPr txBox="1">
            <a:spLocks/>
          </p:cNvSpPr>
          <p:nvPr/>
        </p:nvSpPr>
        <p:spPr>
          <a:xfrm>
            <a:off x="1385512" y="510021"/>
            <a:ext cx="8132320" cy="3600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marL="0" indent="0">
              <a:buNone/>
            </a:pPr>
            <a:r>
              <a:rPr lang="nl-NL" sz="1800" dirty="0"/>
              <a:t>Vormgeven van landelijke community SidO / Samen Digitaal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accent1"/>
                </a:solidFill>
              </a:rPr>
              <a:t>Aspecten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C3AD012-C8D9-4538-B4AD-45D268D2A65B}"/>
              </a:ext>
            </a:extLst>
          </p:cNvPr>
          <p:cNvSpPr/>
          <p:nvPr/>
        </p:nvSpPr>
        <p:spPr>
          <a:xfrm>
            <a:off x="1475656" y="1995686"/>
            <a:ext cx="216024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Rolverdeling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9E1DD6E-BDFC-471C-A987-5745FD646391}"/>
              </a:ext>
            </a:extLst>
          </p:cNvPr>
          <p:cNvSpPr/>
          <p:nvPr/>
        </p:nvSpPr>
        <p:spPr>
          <a:xfrm>
            <a:off x="1763688" y="2391729"/>
            <a:ext cx="21602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err="1"/>
              <a:t>Governance</a:t>
            </a:r>
            <a:endParaRPr lang="nl-NL" sz="1600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25709E0-1A8B-462A-AE24-D099404E48E9}"/>
              </a:ext>
            </a:extLst>
          </p:cNvPr>
          <p:cNvSpPr/>
          <p:nvPr/>
        </p:nvSpPr>
        <p:spPr>
          <a:xfrm>
            <a:off x="2051720" y="2787772"/>
            <a:ext cx="2160240" cy="3600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Beheer templates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C3475CD5-5EB3-4F7A-99E5-F157C6DBE1AB}"/>
              </a:ext>
            </a:extLst>
          </p:cNvPr>
          <p:cNvSpPr/>
          <p:nvPr/>
        </p:nvSpPr>
        <p:spPr>
          <a:xfrm>
            <a:off x="2339752" y="3183818"/>
            <a:ext cx="2160240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Community omgeving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3A4F3043-7747-4403-9BD2-0ED5508F691A}"/>
              </a:ext>
            </a:extLst>
          </p:cNvPr>
          <p:cNvSpPr/>
          <p:nvPr/>
        </p:nvSpPr>
        <p:spPr>
          <a:xfrm>
            <a:off x="2599013" y="3579861"/>
            <a:ext cx="2160240" cy="3600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Financiën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7DE738E7-41A2-4713-B78F-7C10330EAFBC}"/>
              </a:ext>
            </a:extLst>
          </p:cNvPr>
          <p:cNvSpPr/>
          <p:nvPr/>
        </p:nvSpPr>
        <p:spPr>
          <a:xfrm>
            <a:off x="2877716" y="3975904"/>
            <a:ext cx="21602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Afspraken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799C66B-1C42-4D2B-9979-0D9292A1075C}"/>
              </a:ext>
            </a:extLst>
          </p:cNvPr>
          <p:cNvSpPr/>
          <p:nvPr/>
        </p:nvSpPr>
        <p:spPr>
          <a:xfrm>
            <a:off x="3131840" y="4371947"/>
            <a:ext cx="2160240" cy="36004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Koppelingen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706F5F08-8DB7-4753-BF58-365C7FADA7D8}"/>
              </a:ext>
            </a:extLst>
          </p:cNvPr>
          <p:cNvSpPr/>
          <p:nvPr/>
        </p:nvSpPr>
        <p:spPr>
          <a:xfrm>
            <a:off x="3415107" y="4767990"/>
            <a:ext cx="2160240" cy="36004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Exposure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58FFE1E9-AAA2-4B08-A11E-6218BE93A0D5}"/>
              </a:ext>
            </a:extLst>
          </p:cNvPr>
          <p:cNvSpPr/>
          <p:nvPr/>
        </p:nvSpPr>
        <p:spPr>
          <a:xfrm>
            <a:off x="1212399" y="1600600"/>
            <a:ext cx="2160240" cy="36004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Doelstelling</a:t>
            </a:r>
          </a:p>
        </p:txBody>
      </p:sp>
    </p:spTree>
    <p:extLst>
      <p:ext uri="{BB962C8B-B14F-4D97-AF65-F5344CB8AC3E}">
        <p14:creationId xmlns:p14="http://schemas.microsoft.com/office/powerpoint/2010/main" val="257043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Dinsdag 26 april 2022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A4955C-591F-47F6-8818-AB2EF190B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slide </a:t>
            </a:r>
            <a:fld id="{A7EDF14C-2238-4733-A760-B9013E656B55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3E48956-E3CB-424D-A57C-8E725A56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419622"/>
            <a:ext cx="7992888" cy="3600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9:00		Introductie</a:t>
            </a:r>
          </a:p>
          <a:p>
            <a:pPr marL="0" indent="0">
              <a:buNone/>
            </a:pPr>
            <a:r>
              <a:rPr lang="nl-NL" dirty="0"/>
              <a:t>9.15 		Voorstelronde</a:t>
            </a:r>
          </a:p>
          <a:p>
            <a:pPr marL="0" indent="0">
              <a:buNone/>
            </a:pPr>
            <a:r>
              <a:rPr lang="nl-NL" dirty="0"/>
              <a:t>9.45		Presentatie van een implementatie voorbeeld (PPB)</a:t>
            </a:r>
          </a:p>
          <a:p>
            <a:pPr marL="0" indent="0">
              <a:buNone/>
            </a:pPr>
            <a:r>
              <a:rPr lang="nl-NL" dirty="0"/>
              <a:t>10:15		Pauze</a:t>
            </a:r>
          </a:p>
          <a:p>
            <a:pPr marL="0" indent="0">
              <a:buNone/>
            </a:pPr>
            <a:r>
              <a:rPr lang="nl-NL" dirty="0"/>
              <a:t>10:30		In gesprek over vormgeving community</a:t>
            </a:r>
          </a:p>
          <a:p>
            <a:pPr marL="0" indent="0">
              <a:buNone/>
            </a:pPr>
            <a:r>
              <a:rPr lang="nl-NL" dirty="0"/>
              <a:t>11:30		Einde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3646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Voorstelronde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Dinsdag 26 april 2022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A4955C-591F-47F6-8818-AB2EF190B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slide </a:t>
            </a:r>
            <a:fld id="{A7EDF14C-2238-4733-A760-B9013E656B55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3E48956-E3CB-424D-A57C-8E725A56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419622"/>
            <a:ext cx="7992888" cy="3600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Naam / organisatie / rol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Beantwoorden van 1 (of meer) vraag/vragen:</a:t>
            </a:r>
          </a:p>
          <a:p>
            <a:r>
              <a:rPr lang="nl-NL" i="1" dirty="0"/>
              <a:t>Welke ervaring heb je met data-uitwisseling via FAIR principes?</a:t>
            </a:r>
          </a:p>
          <a:p>
            <a:r>
              <a:rPr lang="nl-NL" i="1" dirty="0"/>
              <a:t>Welke verwachtingen heb je van een SidO community?</a:t>
            </a:r>
          </a:p>
          <a:p>
            <a:r>
              <a:rPr lang="nl-NL" i="1" dirty="0"/>
              <a:t>Wat zou je kunnen bijdragen aan de SidO community?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736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Presentatie implementatieproces Rotterdam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Dinsdag 26 april 2022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A4955C-591F-47F6-8818-AB2EF190B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slide </a:t>
            </a:r>
            <a:fld id="{A7EDF14C-2238-4733-A760-B9013E656B55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3E48956-E3CB-424D-A57C-8E725A56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419622"/>
            <a:ext cx="7992888" cy="3600401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Annick van Arkel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8070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User story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Woensdag 28 september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A4955C-591F-47F6-8818-AB2EF190B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slide </a:t>
            </a:r>
            <a:fld id="{A7EDF14C-2238-4733-A760-B9013E656B55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3E48956-E3CB-424D-A57C-8E725A56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200" y="771549"/>
            <a:ext cx="8132320" cy="3600401"/>
          </a:xfrm>
        </p:spPr>
        <p:txBody>
          <a:bodyPr>
            <a:normAutofit/>
          </a:bodyPr>
          <a:lstStyle/>
          <a:p>
            <a:pPr lvl="1"/>
            <a:endParaRPr lang="nl-NL" dirty="0"/>
          </a:p>
          <a:p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D502024-25E6-427C-87F1-B7E26FDDC9EA}"/>
              </a:ext>
            </a:extLst>
          </p:cNvPr>
          <p:cNvSpPr txBox="1">
            <a:spLocks/>
          </p:cNvSpPr>
          <p:nvPr/>
        </p:nvSpPr>
        <p:spPr>
          <a:xfrm>
            <a:off x="2580556" y="771573"/>
            <a:ext cx="8132320" cy="3600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31" name="Tijdelijke aanduiding voor inhoud 2">
            <a:extLst>
              <a:ext uri="{FF2B5EF4-FFF2-40B4-BE49-F238E27FC236}">
                <a16:creationId xmlns:a16="http://schemas.microsoft.com/office/drawing/2014/main" id="{06D3AC49-5038-41B1-8A89-AA6A22253180}"/>
              </a:ext>
            </a:extLst>
          </p:cNvPr>
          <p:cNvSpPr txBox="1">
            <a:spLocks/>
          </p:cNvSpPr>
          <p:nvPr/>
        </p:nvSpPr>
        <p:spPr>
          <a:xfrm>
            <a:off x="2483768" y="771525"/>
            <a:ext cx="8132320" cy="3600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marL="0" indent="0">
              <a:buNone/>
            </a:pPr>
            <a:r>
              <a:rPr lang="nl-NL" sz="1800" dirty="0"/>
              <a:t>Te bespreken:</a:t>
            </a:r>
          </a:p>
          <a:p>
            <a:pPr>
              <a:buFontTx/>
              <a:buChar char="-"/>
            </a:pPr>
            <a:r>
              <a:rPr lang="nl-NL" sz="1400" dirty="0"/>
              <a:t>Kunnen we een gemeenschappelijke doelstelling formuleren?</a:t>
            </a:r>
          </a:p>
          <a:p>
            <a:pPr>
              <a:buFontTx/>
              <a:buChar char="-"/>
            </a:pPr>
            <a:r>
              <a:rPr lang="nl-NL" sz="1400" dirty="0"/>
              <a:t>Welke dataset past bij deze doelstelling?</a:t>
            </a:r>
          </a:p>
          <a:p>
            <a:pPr marL="0" indent="0">
              <a:buNone/>
            </a:pPr>
            <a:endParaRPr lang="nl-NL" sz="14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EBDAE851-1B76-4FEE-BE83-445BA3DB256E}"/>
              </a:ext>
            </a:extLst>
          </p:cNvPr>
          <p:cNvSpPr/>
          <p:nvPr/>
        </p:nvSpPr>
        <p:spPr>
          <a:xfrm>
            <a:off x="34524" y="1382883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Rolverdeling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E7951127-134D-45E5-982F-63CEDE93305A}"/>
              </a:ext>
            </a:extLst>
          </p:cNvPr>
          <p:cNvSpPr/>
          <p:nvPr/>
        </p:nvSpPr>
        <p:spPr>
          <a:xfrm>
            <a:off x="34524" y="1778926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err="1"/>
              <a:t>Governance</a:t>
            </a:r>
            <a:endParaRPr lang="nl-NL" sz="1600" dirty="0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72EE2BB5-C366-4AD9-94CF-588FD20B94FF}"/>
              </a:ext>
            </a:extLst>
          </p:cNvPr>
          <p:cNvSpPr/>
          <p:nvPr/>
        </p:nvSpPr>
        <p:spPr>
          <a:xfrm>
            <a:off x="34524" y="2174973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Beheer templates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8EE3B452-9524-40C9-9F53-DF4A79079106}"/>
              </a:ext>
            </a:extLst>
          </p:cNvPr>
          <p:cNvSpPr/>
          <p:nvPr/>
        </p:nvSpPr>
        <p:spPr>
          <a:xfrm>
            <a:off x="34524" y="2571020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Community omgeving</a:t>
            </a: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6F47705F-D843-4018-AAAD-2C61EA813F80}"/>
              </a:ext>
            </a:extLst>
          </p:cNvPr>
          <p:cNvSpPr/>
          <p:nvPr/>
        </p:nvSpPr>
        <p:spPr>
          <a:xfrm>
            <a:off x="32232" y="2967067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Financiën</a:t>
            </a: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1C0CE430-8585-4FA7-8E3F-5F0B3CC0D326}"/>
              </a:ext>
            </a:extLst>
          </p:cNvPr>
          <p:cNvSpPr/>
          <p:nvPr/>
        </p:nvSpPr>
        <p:spPr>
          <a:xfrm>
            <a:off x="31885" y="3363480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Afspraken</a:t>
            </a: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3A3B1042-FEE4-4331-9F2E-C0829F428D02}"/>
              </a:ext>
            </a:extLst>
          </p:cNvPr>
          <p:cNvSpPr/>
          <p:nvPr/>
        </p:nvSpPr>
        <p:spPr>
          <a:xfrm>
            <a:off x="31885" y="3759150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Koppelingen</a:t>
            </a: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F05566C9-59AC-406E-8675-9F23DA0061E1}"/>
              </a:ext>
            </a:extLst>
          </p:cNvPr>
          <p:cNvSpPr/>
          <p:nvPr/>
        </p:nvSpPr>
        <p:spPr>
          <a:xfrm>
            <a:off x="31885" y="4155192"/>
            <a:ext cx="21602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Exposure</a:t>
            </a: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C53E7E2C-F218-4AE3-88AE-716340551CDF}"/>
              </a:ext>
            </a:extLst>
          </p:cNvPr>
          <p:cNvSpPr/>
          <p:nvPr/>
        </p:nvSpPr>
        <p:spPr>
          <a:xfrm>
            <a:off x="31885" y="987574"/>
            <a:ext cx="2160240" cy="36004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Doelstelling</a:t>
            </a:r>
          </a:p>
        </p:txBody>
      </p:sp>
    </p:spTree>
    <p:extLst>
      <p:ext uri="{BB962C8B-B14F-4D97-AF65-F5344CB8AC3E}">
        <p14:creationId xmlns:p14="http://schemas.microsoft.com/office/powerpoint/2010/main" val="55757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COB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4796"/>
      </a:accent1>
      <a:accent2>
        <a:srgbClr val="B0E002"/>
      </a:accent2>
      <a:accent3>
        <a:srgbClr val="19C3FF"/>
      </a:accent3>
      <a:accent4>
        <a:srgbClr val="FF8A09"/>
      </a:accent4>
      <a:accent5>
        <a:srgbClr val="7030A0"/>
      </a:accent5>
      <a:accent6>
        <a:srgbClr val="FEE000"/>
      </a:accent6>
      <a:hlink>
        <a:srgbClr val="19C3FF"/>
      </a:hlink>
      <a:folHlink>
        <a:srgbClr val="7F7F7F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</TotalTime>
  <Words>1214</Words>
  <Application>Microsoft Office PowerPoint</Application>
  <PresentationFormat>Diavoorstelling (16:9)</PresentationFormat>
  <Paragraphs>561</Paragraphs>
  <Slides>19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Kantoorthema</vt:lpstr>
      <vt:lpstr>Welkom!</vt:lpstr>
      <vt:lpstr>Aanloop</vt:lpstr>
      <vt:lpstr>Doelstellingen vandaag (28 september)</vt:lpstr>
      <vt:lpstr>Doelstellingen vandaag (28 september)</vt:lpstr>
      <vt:lpstr>Doelstellingen vandaag (28 september)</vt:lpstr>
      <vt:lpstr>Agenda</vt:lpstr>
      <vt:lpstr>Voorstelronde</vt:lpstr>
      <vt:lpstr>Presentatie implementatieproces Rotterdam</vt:lpstr>
      <vt:lpstr>User story</vt:lpstr>
      <vt:lpstr>Rolverdeling</vt:lpstr>
      <vt:lpstr>Rolverdeling</vt:lpstr>
      <vt:lpstr>Governance</vt:lpstr>
      <vt:lpstr>Beheer templates</vt:lpstr>
      <vt:lpstr>Beheer templates</vt:lpstr>
      <vt:lpstr>Rolverdeling</vt:lpstr>
      <vt:lpstr>Financiën</vt:lpstr>
      <vt:lpstr>Afspraken</vt:lpstr>
      <vt:lpstr>Koppelingen</vt:lpstr>
      <vt:lpstr>Exposure en communicatie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COB</dc:creator>
  <cp:lastModifiedBy>Rudi Zoet</cp:lastModifiedBy>
  <cp:revision>162</cp:revision>
  <dcterms:created xsi:type="dcterms:W3CDTF">2016-04-13T04:59:50Z</dcterms:created>
  <dcterms:modified xsi:type="dcterms:W3CDTF">2022-09-28T09:49:33Z</dcterms:modified>
</cp:coreProperties>
</file>