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6" r:id="rId5"/>
    <p:sldMasterId id="2147483682" r:id="rId6"/>
    <p:sldMasterId id="2147483802" r:id="rId7"/>
    <p:sldMasterId id="2147483785" r:id="rId8"/>
    <p:sldMasterId id="2147483773" r:id="rId9"/>
    <p:sldMasterId id="2147483774" r:id="rId10"/>
  </p:sldMasterIdLst>
  <p:notesMasterIdLst>
    <p:notesMasterId r:id="rId21"/>
  </p:notesMasterIdLst>
  <p:sldIdLst>
    <p:sldId id="256" r:id="rId11"/>
    <p:sldId id="257" r:id="rId12"/>
    <p:sldId id="258" r:id="rId13"/>
    <p:sldId id="259" r:id="rId14"/>
    <p:sldId id="265" r:id="rId15"/>
    <p:sldId id="264" r:id="rId16"/>
    <p:sldId id="266" r:id="rId17"/>
    <p:sldId id="267" r:id="rId18"/>
    <p:sldId id="268" r:id="rId19"/>
    <p:sldId id="263" r:id="rId2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40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31" autoAdjust="0"/>
    <p:restoredTop sz="94659" autoAdjust="0"/>
  </p:normalViewPr>
  <p:slideViewPr>
    <p:cSldViewPr snapToGrid="0" snapToObjects="1">
      <p:cViewPr varScale="1">
        <p:scale>
          <a:sx n="101" d="100"/>
          <a:sy n="101" d="100"/>
        </p:scale>
        <p:origin x="432" y="184"/>
      </p:cViewPr>
      <p:guideLst>
        <p:guide orient="horz" pos="232"/>
        <p:guide pos="40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669430774278213"/>
          <c:y val="6.4020477285141306E-2"/>
          <c:w val="0.34805142904212483"/>
          <c:h val="0.79864982223883096"/>
        </c:manualLayout>
      </c:layout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Content</c:v>
                </c:pt>
              </c:strCache>
            </c:strRef>
          </c:tx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9D-4A31-B152-16E17B9B2E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9D-4A31-B152-16E17B9B2E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9D-4A31-B152-16E17B9B2E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9D-4A31-B152-16E17B9B2E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Blad1!$A$2:$A$5</c:f>
              <c:strCache>
                <c:ptCount val="4"/>
                <c:pt idx="0">
                  <c:v>Info 1</c:v>
                </c:pt>
                <c:pt idx="1">
                  <c:v>Info 2</c:v>
                </c:pt>
                <c:pt idx="2">
                  <c:v>Info 3</c:v>
                </c:pt>
                <c:pt idx="3">
                  <c:v>Info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9D-4A31-B152-16E17B9B2E5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7686950459317588"/>
          <c:y val="0.94075897558207255"/>
          <c:w val="0.64382386212338205"/>
          <c:h val="5.92411069825152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Info 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3-4A30-B373-70E72F91DFD9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Info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3-4A30-B373-70E72F91DFD9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Info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63-4A30-B373-70E72F91D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5526527"/>
        <c:axId val="446502015"/>
      </c:barChart>
      <c:catAx>
        <c:axId val="445526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502015"/>
        <c:crosses val="autoZero"/>
        <c:auto val="1"/>
        <c:lblAlgn val="ctr"/>
        <c:lblOffset val="100"/>
        <c:noMultiLvlLbl val="0"/>
      </c:catAx>
      <c:valAx>
        <c:axId val="446502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526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56188484251966"/>
          <c:y val="0.94359979722392262"/>
          <c:w val="0.28375110728346459"/>
          <c:h val="5.37718279644216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640B5-F1E4-CB44-89AF-B521291F69F7}" type="datetimeFigureOut">
              <a:rPr lang="nl-BE" smtClean="0"/>
              <a:t>1/10/2026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0A393-39A7-5C44-9942-E5E6E3DB97A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922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D6D0D3FB-DE49-5D46-81B2-9E2BF69EA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491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0BB3378-C5FD-0E42-8B0F-1E66EE15FE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221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68E521F-019F-1C4A-8728-0564038533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56E3B219-2633-CA4F-8AF5-DBB60C0854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C64D2338-5654-1F4A-9C62-121157932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7B97786C-8004-0943-991A-184A22C0CD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5131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5174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0529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D4219415-A53B-2B41-90B9-5BABB65294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AE94913-E972-EE41-AB37-F6C7F66F31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78BD40C-9F65-7846-9B08-0C3F7E8879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00" y="5877000"/>
            <a:ext cx="2006045" cy="327600"/>
          </a:xfrm>
          <a:prstGeom prst="rect">
            <a:avLst/>
          </a:prstGeom>
        </p:spPr>
      </p:pic>
      <p:sp>
        <p:nvSpPr>
          <p:cNvPr id="19" name="Titel 28">
            <a:extLst>
              <a:ext uri="{FF2B5EF4-FFF2-40B4-BE49-F238E27FC236}">
                <a16:creationId xmlns:a16="http://schemas.microsoft.com/office/drawing/2014/main" id="{42A5EE27-DBC1-6A40-8B8E-82EA9D3E7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5605" y="1797222"/>
            <a:ext cx="7800789" cy="23437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0" name="Tijdelijke aanduiding voor tekst 32">
            <a:extLst>
              <a:ext uri="{FF2B5EF4-FFF2-40B4-BE49-F238E27FC236}">
                <a16:creationId xmlns:a16="http://schemas.microsoft.com/office/drawing/2014/main" id="{6DACC24D-78C0-C14E-B9A6-23AFD9BFC3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5606" y="4180122"/>
            <a:ext cx="780078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5" name="Tijdelijke aanduiding voor tekst 32">
            <a:extLst>
              <a:ext uri="{FF2B5EF4-FFF2-40B4-BE49-F238E27FC236}">
                <a16:creationId xmlns:a16="http://schemas.microsoft.com/office/drawing/2014/main" id="{CB788083-CA0D-D24B-8B18-9F58675CC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2760" y="5871600"/>
            <a:ext cx="4406400" cy="352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sp>
        <p:nvSpPr>
          <p:cNvPr id="9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8937" y="5871600"/>
            <a:ext cx="1627457" cy="352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7735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36FC954-2F44-964F-86CF-E29D3A207F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24025" y="1568450"/>
            <a:ext cx="9180409" cy="3721100"/>
          </a:xfrm>
          <a:prstGeom prst="rect">
            <a:avLst/>
          </a:prstGeom>
        </p:spPr>
        <p:txBody>
          <a:bodyPr anchor="ctr"/>
          <a:lstStyle>
            <a:lvl1pPr marL="514350" indent="-514350">
              <a:buClr>
                <a:schemeClr val="accent2"/>
              </a:buClr>
              <a:buSzPct val="50000"/>
              <a:buFont typeface="+mj-lt"/>
              <a:buAutoNum type="arabicPeriod"/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 dirty="0" err="1"/>
              <a:t>Chaptertitle</a:t>
            </a:r>
            <a:endParaRPr lang="nl-NL" dirty="0"/>
          </a:p>
          <a:p>
            <a:pPr lvl="0"/>
            <a:r>
              <a:rPr lang="nl-NL" dirty="0" err="1"/>
              <a:t>Chapter</a:t>
            </a:r>
            <a:r>
              <a:rPr lang="nl-BE" dirty="0" err="1"/>
              <a:t>title</a:t>
            </a:r>
            <a:endParaRPr lang="nl-BE" dirty="0"/>
          </a:p>
          <a:p>
            <a:pPr lvl="0"/>
            <a:r>
              <a:rPr lang="nl-NL" dirty="0" err="1"/>
              <a:t>Chapter</a:t>
            </a:r>
            <a:r>
              <a:rPr lang="nl-BE" dirty="0" err="1"/>
              <a:t>title</a:t>
            </a:r>
            <a:endParaRPr lang="nl-BE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4A00E1B-6954-564A-AF5B-F8E0E07540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8DA4520-533D-FC46-B423-04FB72E24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7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1079" y="2505041"/>
            <a:ext cx="9180612" cy="1847917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7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 err="1"/>
              <a:t>Chapter</a:t>
            </a:r>
            <a:br>
              <a:rPr lang="nl-NL" dirty="0"/>
            </a:b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4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3D7F391-6CD7-3445-99D8-816D3EA1D4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6797" y="2439096"/>
            <a:ext cx="9578403" cy="17792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nl-BE" dirty="0" err="1"/>
              <a:t>This</a:t>
            </a:r>
            <a:r>
              <a:rPr lang="nl-BE" dirty="0"/>
              <a:t> is a quote slide.</a:t>
            </a:r>
          </a:p>
          <a:p>
            <a:r>
              <a:rPr lang="nl-BE" dirty="0"/>
              <a:t>— xxx</a:t>
            </a:r>
            <a:endParaRPr lang="fr-FR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689B9A-DB81-B14F-9356-30B539086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75080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61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 userDrawn="1">
          <p15:clr>
            <a:srgbClr val="FBAE40"/>
          </p15:clr>
        </p15:guide>
        <p15:guide id="2" pos="7446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70334-D006-854B-BA49-9D20F1B8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342339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1131745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Li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8F3A2BC-D0BC-C747-AA3B-0FF2A563B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666572" y="1779342"/>
            <a:ext cx="5137821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378844" y="1779342"/>
            <a:ext cx="5146586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868218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0"/>
            <a:ext cx="5146585" cy="451217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6763" y="845232"/>
            <a:ext cx="4726425" cy="55768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666279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83" userDrawn="1">
          <p15:clr>
            <a:srgbClr val="FBAE40"/>
          </p15:clr>
        </p15:guide>
        <p15:guide id="3" pos="726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1D8F43-F467-6241-A72E-B8BAA360773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0" y="44892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F0E76C92-10B1-5746-8A5B-50335A732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538071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0"/>
            <a:ext cx="5146585" cy="45207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06763" y="845232"/>
            <a:ext cx="4726425" cy="55873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053879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3">
          <p15:clr>
            <a:srgbClr val="FBAE40"/>
          </p15:clr>
        </p15:guide>
        <p15:guide id="3" pos="72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CB18433-8BE9-BB40-A990-BEE1341FD4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8912" y="-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3DC0EF3F-9C1C-A547-8D7D-17031E942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286472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3BB5F19F-D3C7-3A49-9867-D2A2A8E5B5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</a:defRPr>
            </a:lvl1pPr>
          </a:lstStyle>
          <a:p>
            <a:pPr algn="ctr"/>
            <a:r>
              <a:rPr lang="nl-BE" dirty="0" err="1"/>
              <a:t>Pie</a:t>
            </a:r>
            <a:r>
              <a:rPr lang="nl-BE" dirty="0"/>
              <a:t> </a:t>
            </a:r>
            <a:r>
              <a:rPr lang="nl-BE" dirty="0" err="1"/>
              <a:t>chart</a:t>
            </a:r>
            <a:r>
              <a:rPr lang="nl-BE" dirty="0"/>
              <a:t> </a:t>
            </a:r>
            <a:r>
              <a:rPr lang="nl-BE" dirty="0" err="1"/>
              <a:t>example</a:t>
            </a:r>
            <a:endParaRPr lang="nl-BE" dirty="0"/>
          </a:p>
        </p:txBody>
      </p:sp>
      <p:graphicFrame>
        <p:nvGraphicFramePr>
          <p:cNvPr id="10" name="Grafiek 5">
            <a:extLst>
              <a:ext uri="{FF2B5EF4-FFF2-40B4-BE49-F238E27FC236}">
                <a16:creationId xmlns:a16="http://schemas.microsoft.com/office/drawing/2014/main" id="{BB5CFF34-5D9F-474B-8C5B-879A3079F84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506473891"/>
              </p:ext>
            </p:extLst>
          </p:nvPr>
        </p:nvGraphicFramePr>
        <p:xfrm>
          <a:off x="0" y="1399648"/>
          <a:ext cx="12192000" cy="4695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653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3">
            <a:extLst>
              <a:ext uri="{FF2B5EF4-FFF2-40B4-BE49-F238E27FC236}">
                <a16:creationId xmlns:a16="http://schemas.microsoft.com/office/drawing/2014/main" id="{D64CAAF9-474C-524F-9F49-FFC3F86198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</a:defRPr>
            </a:lvl1pPr>
          </a:lstStyle>
          <a:p>
            <a:pPr algn="ctr"/>
            <a:r>
              <a:rPr lang="nl-BE" dirty="0"/>
              <a:t>Column </a:t>
            </a:r>
            <a:r>
              <a:rPr lang="nl-BE" dirty="0" err="1"/>
              <a:t>chart</a:t>
            </a:r>
            <a:r>
              <a:rPr lang="nl-BE" dirty="0"/>
              <a:t> </a:t>
            </a:r>
            <a:r>
              <a:rPr lang="nl-BE" dirty="0" err="1"/>
              <a:t>example</a:t>
            </a:r>
            <a:endParaRPr lang="nl-BE" dirty="0"/>
          </a:p>
        </p:txBody>
      </p:sp>
      <p:graphicFrame>
        <p:nvGraphicFramePr>
          <p:cNvPr id="4" name="Grafiek 4">
            <a:extLst>
              <a:ext uri="{FF2B5EF4-FFF2-40B4-BE49-F238E27FC236}">
                <a16:creationId xmlns:a16="http://schemas.microsoft.com/office/drawing/2014/main" id="{56E3972B-35B5-A441-8D92-53F0787C25B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57357292"/>
              </p:ext>
            </p:extLst>
          </p:nvPr>
        </p:nvGraphicFramePr>
        <p:xfrm>
          <a:off x="2032000" y="1553029"/>
          <a:ext cx="8128000" cy="4582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57014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449E24F-1457-C441-87BA-E2660BD4A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34400"/>
            <a:ext cx="12192000" cy="5223600"/>
          </a:xfrm>
          <a:prstGeom prst="rect">
            <a:avLst/>
          </a:prstGeom>
        </p:spPr>
      </p:pic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1. </a:t>
            </a:r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1ACC805-6897-BC44-BC1E-3C12B8BFA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B127527-812D-8B48-9226-19EBD26C57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993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34400"/>
            <a:ext cx="12192000" cy="5223600"/>
          </a:xfrm>
          <a:prstGeom prst="rect">
            <a:avLst/>
          </a:prstGeom>
        </p:spPr>
      </p:pic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1. </a:t>
            </a:r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1ACC805-6897-BC44-BC1E-3C12B8BFA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B127527-812D-8B48-9226-19EBD26C57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36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7B988CEB-0277-F24F-A6DB-DB8E4E98D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34400"/>
            <a:ext cx="12192000" cy="52235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5730318-361E-1845-825B-37BE184BED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AE89601-BCD0-F047-8EF2-BCF0A7E4E3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9" name="Titel 28">
            <a:extLst>
              <a:ext uri="{FF2B5EF4-FFF2-40B4-BE49-F238E27FC236}">
                <a16:creationId xmlns:a16="http://schemas.microsoft.com/office/drawing/2014/main" id="{075D6290-91D2-F24A-BD56-BB897A714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1. </a:t>
            </a:r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35171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7B988CEB-0277-F24F-A6DB-DB8E4E98D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85C66D8-F688-5644-91F9-D0F6234182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C9FB7BE-06A8-404E-AD31-B8BEE16B3E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63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6798" y="1306800"/>
            <a:ext cx="9300878" cy="424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closing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phrase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89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A5350FA6-7A12-8242-BC1E-5B8101F363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52E9BE-C5B0-2243-9B17-5CE4F5BEBD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6798" y="1306800"/>
            <a:ext cx="9300878" cy="424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closing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phrase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2871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Ontwikkelt </a:t>
            </a:r>
          </a:p>
          <a:p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Faciliteert </a:t>
            </a:r>
          </a:p>
          <a:p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Verbindt</a:t>
            </a:r>
          </a:p>
        </p:txBody>
      </p:sp>
    </p:spTree>
    <p:extLst>
      <p:ext uri="{BB962C8B-B14F-4D97-AF65-F5344CB8AC3E}">
        <p14:creationId xmlns:p14="http://schemas.microsoft.com/office/powerpoint/2010/main" val="37144067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Développe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Facilite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Rapproche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6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Develops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dirty="0" err="1"/>
              <a:t>Facilitates</a:t>
            </a:r>
            <a:endParaRPr lang="nl-BE" b="1" dirty="0"/>
          </a:p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Bringstogether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947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1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80" r:id="rId2"/>
    <p:sldLayoutId id="2147483777" r:id="rId3"/>
    <p:sldLayoutId id="2147483779" r:id="rId4"/>
    <p:sldLayoutId id="2147483778" r:id="rId5"/>
    <p:sldLayoutId id="2147483752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97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7" r:id="rId2"/>
    <p:sldLayoutId id="2147483794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9C57023-7CE4-824C-8E0E-D8797537E412}"/>
              </a:ext>
            </a:extLst>
          </p:cNvPr>
          <p:cNvSpPr/>
          <p:nvPr userDrawn="1"/>
        </p:nvSpPr>
        <p:spPr>
          <a:xfrm>
            <a:off x="0" y="6495880"/>
            <a:ext cx="12192000" cy="362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8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92" r:id="rId3"/>
    <p:sldLayoutId id="2147483770" r:id="rId4"/>
    <p:sldLayoutId id="2147483782" r:id="rId5"/>
    <p:sldLayoutId id="2147483703" r:id="rId6"/>
    <p:sldLayoutId id="2147483783" r:id="rId7"/>
    <p:sldLayoutId id="2147483704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5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0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95" r:id="rId2"/>
    <p:sldLayoutId id="2147483787" r:id="rId3"/>
    <p:sldLayoutId id="2147483793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A136B0-1AB2-9C47-AC9F-ACFCCD2DEA8D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Afbeelding 6">
            <a:extLst>
              <a:ext uri="{FF2B5EF4-FFF2-40B4-BE49-F238E27FC236}">
                <a16:creationId xmlns:a16="http://schemas.microsoft.com/office/drawing/2014/main" id="{37A65FAF-7228-264A-8AFA-F74C32CDC4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4" name="Afbeelding 9">
            <a:extLst>
              <a:ext uri="{FF2B5EF4-FFF2-40B4-BE49-F238E27FC236}">
                <a16:creationId xmlns:a16="http://schemas.microsoft.com/office/drawing/2014/main" id="{20C8C401-6BA1-674F-B962-BAC7E365E0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549CE-FD82-8448-A724-EC6236E59F6B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Afbeelding 6">
            <a:extLst>
              <a:ext uri="{FF2B5EF4-FFF2-40B4-BE49-F238E27FC236}">
                <a16:creationId xmlns:a16="http://schemas.microsoft.com/office/drawing/2014/main" id="{AC581ACF-D180-594E-ADD8-444B928B320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4" name="Afbeelding 9">
            <a:extLst>
              <a:ext uri="{FF2B5EF4-FFF2-40B4-BE49-F238E27FC236}">
                <a16:creationId xmlns:a16="http://schemas.microsoft.com/office/drawing/2014/main" id="{F4667DEA-D29A-FB45-AAFA-03ADA78174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96" r:id="rId2"/>
    <p:sldLayoutId id="2147483797" r:id="rId3"/>
    <p:sldLayoutId id="2147483798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Infrabel </a:t>
            </a:r>
            <a:r>
              <a:rPr lang="en-GB" dirty="0" err="1"/>
              <a:t>en</a:t>
            </a:r>
            <a:r>
              <a:rPr lang="en-GB" dirty="0"/>
              <a:t> COB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Analyse </a:t>
            </a:r>
            <a:r>
              <a:rPr lang="en-GB" dirty="0" err="1"/>
              <a:t>kosten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complex </a:t>
            </a:r>
            <a:r>
              <a:rPr lang="en-GB" dirty="0" err="1"/>
              <a:t>stedelijke</a:t>
            </a:r>
            <a:r>
              <a:rPr lang="en-GB" dirty="0"/>
              <a:t> </a:t>
            </a:r>
            <a:r>
              <a:rPr lang="en-GB" dirty="0" err="1"/>
              <a:t>omgeving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Raf Derhaeg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24.09.2026</a:t>
            </a:r>
          </a:p>
        </p:txBody>
      </p:sp>
    </p:spTree>
    <p:extLst>
      <p:ext uri="{BB962C8B-B14F-4D97-AF65-F5344CB8AC3E}">
        <p14:creationId xmlns:p14="http://schemas.microsoft.com/office/powerpoint/2010/main" val="3544088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3600" dirty="0"/>
              <a:t>Analyse </a:t>
            </a:r>
            <a:r>
              <a:rPr lang="en-GB" sz="3600" dirty="0" err="1"/>
              <a:t>kosten</a:t>
            </a:r>
            <a:r>
              <a:rPr lang="en-GB" sz="3600" dirty="0"/>
              <a:t> tunnels		</a:t>
            </a:r>
          </a:p>
          <a:p>
            <a:r>
              <a:rPr lang="en-GB" sz="3600" dirty="0"/>
              <a:t>Tunnels in complex </a:t>
            </a:r>
            <a:r>
              <a:rPr lang="en-GB" sz="3600" dirty="0" err="1"/>
              <a:t>stedelijke</a:t>
            </a:r>
            <a:r>
              <a:rPr lang="en-GB" sz="3600" dirty="0"/>
              <a:t> </a:t>
            </a:r>
            <a:r>
              <a:rPr lang="en-GB" sz="3600" dirty="0" err="1"/>
              <a:t>omgeving</a:t>
            </a:r>
            <a:endParaRPr lang="en-GB" sz="36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65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Analyse </a:t>
            </a:r>
            <a:r>
              <a:rPr lang="en-GB" dirty="0" err="1"/>
              <a:t>kosten</a:t>
            </a:r>
            <a:r>
              <a:rPr lang="en-GB" dirty="0"/>
              <a:t> tunnels </a:t>
            </a:r>
          </a:p>
        </p:txBody>
      </p:sp>
    </p:spTree>
    <p:extLst>
      <p:ext uri="{BB962C8B-B14F-4D97-AF65-F5344CB8AC3E}">
        <p14:creationId xmlns:p14="http://schemas.microsoft.com/office/powerpoint/2010/main" val="190881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8117F97-915A-AEBA-CBF0-CA6964EE86A7}"/>
              </a:ext>
            </a:extLst>
          </p:cNvPr>
          <p:cNvSpPr txBox="1">
            <a:spLocks/>
          </p:cNvSpPr>
          <p:nvPr/>
        </p:nvSpPr>
        <p:spPr>
          <a:xfrm>
            <a:off x="6378844" y="1786070"/>
            <a:ext cx="5146585" cy="45121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Waarom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Hoge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kosten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bouwen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renoveren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in stand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houden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van tunnels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Wat? </a:t>
            </a: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Inzicht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overzicht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van de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kosten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verbonden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tunnels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Hoe? </a:t>
            </a: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Op basis van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objectief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relevant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vergelijkingsmateriaal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Tunnel Van Eurobiljetten Naar Het Licht. Geld. Stock Foto - Image of  europees, vijf: 49021474">
            <a:extLst>
              <a:ext uri="{FF2B5EF4-FFF2-40B4-BE49-F238E27FC236}">
                <a16:creationId xmlns:a16="http://schemas.microsoft.com/office/drawing/2014/main" id="{26D707D1-5F62-CB17-C21B-DB51E06E5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69" r="20273" b="2"/>
          <a:stretch>
            <a:fillRect/>
          </a:stretch>
        </p:blipFill>
        <p:spPr>
          <a:xfrm>
            <a:off x="766763" y="845232"/>
            <a:ext cx="4726425" cy="5576836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4</a:t>
            </a:fld>
            <a:endParaRPr lang="nl-BE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>
          <a:xfrm>
            <a:off x="9673617" y="154522"/>
            <a:ext cx="2237174" cy="360363"/>
          </a:xfrm>
        </p:spPr>
        <p:txBody>
          <a:bodyPr>
            <a:normAutofit/>
          </a:bodyPr>
          <a:lstStyle/>
          <a:p>
            <a:r>
              <a:rPr lang="en-GB" sz="1500"/>
              <a:t>Analyse Kosten tunnels	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378844" y="845232"/>
            <a:ext cx="5366116" cy="478554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r>
              <a:rPr lang="en-US" sz="2800" b="1" i="0" kern="12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Programma</a:t>
            </a:r>
            <a:r>
              <a:rPr lang="en-US" sz="2800" b="1" i="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en-US" sz="2800" b="1" i="0" kern="12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analyse</a:t>
            </a:r>
            <a:r>
              <a:rPr lang="en-US" sz="2800" b="1" i="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en-US" sz="2800" b="1" i="0" kern="1200" dirty="0" err="1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kosten</a:t>
            </a:r>
            <a:r>
              <a:rPr lang="en-US" sz="2800" b="1" i="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tunnels (PAKT) </a:t>
            </a:r>
          </a:p>
        </p:txBody>
      </p:sp>
    </p:spTree>
    <p:extLst>
      <p:ext uri="{BB962C8B-B14F-4D97-AF65-F5344CB8AC3E}">
        <p14:creationId xmlns:p14="http://schemas.microsoft.com/office/powerpoint/2010/main" val="2076215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5C455-FB21-7BD7-8771-4A7827BB0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680+ Man At End Of Tunnel Stock Photos and Royalty-Free Pictures - iStock">
            <a:extLst>
              <a:ext uri="{FF2B5EF4-FFF2-40B4-BE49-F238E27FC236}">
                <a16:creationId xmlns:a16="http://schemas.microsoft.com/office/drawing/2014/main" id="{B764895B-0CE5-C278-914D-4BE5525DE7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69" r="19454"/>
          <a:stretch>
            <a:fillRect/>
          </a:stretch>
        </p:blipFill>
        <p:spPr>
          <a:xfrm>
            <a:off x="6538912" y="514885"/>
            <a:ext cx="5653088" cy="589419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1E000-ED8F-583C-E9C7-A28792EAB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5</a:t>
            </a:fld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726330-C9CE-5BE5-A5C0-FDFFFF9EEC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673617" y="154522"/>
            <a:ext cx="2237174" cy="360363"/>
          </a:xfrm>
        </p:spPr>
        <p:txBody>
          <a:bodyPr>
            <a:normAutofit/>
          </a:bodyPr>
          <a:lstStyle/>
          <a:p>
            <a:r>
              <a:rPr lang="en-GB"/>
              <a:t>Analyse kosten tunnels </a:t>
            </a:r>
            <a:endParaRPr lang="en-GB" dirty="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B9F6079-E8E9-C008-86CD-9254C1B8B481}"/>
              </a:ext>
            </a:extLst>
          </p:cNvPr>
          <p:cNvSpPr txBox="1">
            <a:spLocks/>
          </p:cNvSpPr>
          <p:nvPr/>
        </p:nvSpPr>
        <p:spPr>
          <a:xfrm>
            <a:off x="766763" y="1786071"/>
            <a:ext cx="5146585" cy="39874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Regelgeving</a:t>
            </a:r>
            <a:endParaRPr 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>
              <a:spcBef>
                <a:spcPts val="1000"/>
              </a:spcBef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Complex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teveel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marL="285750" lvl="1" indent="-285750">
              <a:spcBef>
                <a:spcPts val="1000"/>
              </a:spcBef>
            </a:pP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Vrijheid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vergunningverleners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?		</a:t>
            </a:r>
          </a:p>
          <a:p>
            <a:pPr marL="0" indent="0">
              <a:buNone/>
            </a:pP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Ontwerp</a:t>
            </a: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uitvoering</a:t>
            </a: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lvl="1" indent="-285750">
              <a:spcBef>
                <a:spcPts val="1000"/>
              </a:spcBef>
            </a:pP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Exploitatie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onderhoud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rekening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gebracht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285750" lvl="1" indent="-285750">
              <a:spcBef>
                <a:spcPts val="1000"/>
              </a:spcBef>
            </a:pP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Kwaliteit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vs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teveel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regels,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eisen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Marktbenadering</a:t>
            </a: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effecten</a:t>
            </a:r>
            <a:endParaRPr 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>
              <a:spcBef>
                <a:spcPts val="1000"/>
              </a:spcBef>
            </a:pP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Uitbesteden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>
              <a:spcBef>
                <a:spcPts val="1000"/>
              </a:spcBef>
            </a:pP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Administratieve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mallemolen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Vergunningen</a:t>
            </a:r>
            <a:endParaRPr 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>
              <a:spcBef>
                <a:spcPts val="1000"/>
              </a:spcBef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Tunnels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zeer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specifiek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lvl="1" indent="-285750">
              <a:spcBef>
                <a:spcPts val="1000"/>
              </a:spcBef>
            </a:pP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Complexe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veel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regels  </a:t>
            </a:r>
          </a:p>
          <a:p>
            <a:pPr marL="0" indent="0">
              <a:buNone/>
            </a:pP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F735B65-C486-FE54-1FA8-C9876BF1B172}"/>
              </a:ext>
            </a:extLst>
          </p:cNvPr>
          <p:cNvSpPr txBox="1">
            <a:spLocks/>
          </p:cNvSpPr>
          <p:nvPr/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accent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0" kern="120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Wat gaan we juist onderzoeken? </a:t>
            </a:r>
          </a:p>
        </p:txBody>
      </p:sp>
    </p:spTree>
    <p:extLst>
      <p:ext uri="{BB962C8B-B14F-4D97-AF65-F5344CB8AC3E}">
        <p14:creationId xmlns:p14="http://schemas.microsoft.com/office/powerpoint/2010/main" val="3961043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FCAF9-FA75-9DE4-E730-0BD60C923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C09C8CC-8F07-AE40-2888-FACFE0794CCC}"/>
              </a:ext>
            </a:extLst>
          </p:cNvPr>
          <p:cNvSpPr txBox="1">
            <a:spLocks/>
          </p:cNvSpPr>
          <p:nvPr/>
        </p:nvSpPr>
        <p:spPr>
          <a:xfrm>
            <a:off x="766764" y="1786070"/>
            <a:ext cx="5063766" cy="45207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Het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doel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project is het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objectiveren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analyseren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van de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kosten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van tunnels door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inzicht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geven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kostenopbouw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kosten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veroorzakende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factoren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onderzoek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 (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mogelijke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onderlinge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verschillen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bij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 diverse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tunnelbeheerders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There's always a light at the end of the tunnel">
            <a:extLst>
              <a:ext uri="{FF2B5EF4-FFF2-40B4-BE49-F238E27FC236}">
                <a16:creationId xmlns:a16="http://schemas.microsoft.com/office/drawing/2014/main" id="{2F61C559-5E17-DE65-1833-191D664523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122" r="26582"/>
          <a:stretch>
            <a:fillRect/>
          </a:stretch>
        </p:blipFill>
        <p:spPr>
          <a:xfrm>
            <a:off x="6806763" y="845232"/>
            <a:ext cx="4726425" cy="5587398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79E30-0E19-44E9-99B4-57ED15202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6</a:t>
            </a:fld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6B0EBF-326F-10F2-9040-69CE2F0861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673617" y="154522"/>
            <a:ext cx="2237174" cy="360363"/>
          </a:xfrm>
        </p:spPr>
        <p:txBody>
          <a:bodyPr>
            <a:normAutofit/>
          </a:bodyPr>
          <a:lstStyle/>
          <a:p>
            <a:r>
              <a:rPr lang="en-GB"/>
              <a:t>Analyse kosten </a:t>
            </a:r>
            <a:r>
              <a:rPr lang="en-GB" dirty="0"/>
              <a:t>tunnels 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0A89B60-F812-D21F-8185-244108BD75A7}"/>
              </a:ext>
            </a:extLst>
          </p:cNvPr>
          <p:cNvSpPr txBox="1">
            <a:spLocks/>
          </p:cNvSpPr>
          <p:nvPr/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accent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0" kern="120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Doelstelling van het project</a:t>
            </a:r>
          </a:p>
        </p:txBody>
      </p:sp>
    </p:spTree>
    <p:extLst>
      <p:ext uri="{BB962C8B-B14F-4D97-AF65-F5344CB8AC3E}">
        <p14:creationId xmlns:p14="http://schemas.microsoft.com/office/powerpoint/2010/main" val="1725831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8C8C0-841D-47CD-AA91-39FB7B700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4F707-DFBA-EAF3-F644-6638DFFFC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Tunnels in complex </a:t>
            </a:r>
            <a:r>
              <a:rPr lang="en-GB" dirty="0" err="1"/>
              <a:t>stedelijke</a:t>
            </a:r>
            <a:r>
              <a:rPr lang="en-GB" dirty="0"/>
              <a:t> </a:t>
            </a:r>
            <a:r>
              <a:rPr lang="en-GB" dirty="0" err="1"/>
              <a:t>omgeving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0962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1CC78-5A9A-E513-FB3E-CE32222F9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ouw Noord-Zuidverbinding">
            <a:extLst>
              <a:ext uri="{FF2B5EF4-FFF2-40B4-BE49-F238E27FC236}">
                <a16:creationId xmlns:a16="http://schemas.microsoft.com/office/drawing/2014/main" id="{EF7DD4F7-3398-E4F1-100E-781B89B7F7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44" r="18310" b="1"/>
          <a:stretch>
            <a:fillRect/>
          </a:stretch>
        </p:blipFill>
        <p:spPr>
          <a:xfrm>
            <a:off x="20" y="448921"/>
            <a:ext cx="5653068" cy="6409079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9214D1-5E48-3527-34B9-521FE94E0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8</a:t>
            </a:fld>
            <a:endParaRPr lang="nl-BE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205824-C3FB-7915-6240-4B4A7136E9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673617" y="154522"/>
            <a:ext cx="2237174" cy="360363"/>
          </a:xfrm>
        </p:spPr>
        <p:txBody>
          <a:bodyPr>
            <a:normAutofit/>
          </a:bodyPr>
          <a:lstStyle/>
          <a:p>
            <a:r>
              <a:rPr lang="en-GB" sz="900"/>
              <a:t>Tunnels in complex stedelijke omgeving	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5ED4DFC-1968-9298-8DC5-1C8768220332}"/>
              </a:ext>
            </a:extLst>
          </p:cNvPr>
          <p:cNvSpPr txBox="1">
            <a:spLocks/>
          </p:cNvSpPr>
          <p:nvPr/>
        </p:nvSpPr>
        <p:spPr>
          <a:xfrm>
            <a:off x="6378844" y="1786071"/>
            <a:ext cx="5146585" cy="398742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Waarom</a:t>
            </a: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afweging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tussen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tunnels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stedelijke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omgeving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. Welke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voordelen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maar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ook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welke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risico’s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Wat? 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brug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slaan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tussen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verschillende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soorten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vergunningen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toelatingen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van tunnels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hun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omgeving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Hoe? 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Verschillende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concrete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voorbeelden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gebruiken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als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onderzoeksobject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8D660-777D-2D06-3755-3A6AE179709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78844" y="845232"/>
            <a:ext cx="5146585" cy="478554"/>
          </a:xfrm>
        </p:spPr>
        <p:txBody>
          <a:bodyPr anchor="t" anchorCtr="0">
            <a:normAutofit/>
          </a:bodyPr>
          <a:lstStyle/>
          <a:p>
            <a:r>
              <a:rPr lang="en-US" sz="2300" b="1" i="0" kern="120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Tunnels in complex stedelijke omgeving</a:t>
            </a:r>
          </a:p>
        </p:txBody>
      </p:sp>
    </p:spTree>
    <p:extLst>
      <p:ext uri="{BB962C8B-B14F-4D97-AF65-F5344CB8AC3E}">
        <p14:creationId xmlns:p14="http://schemas.microsoft.com/office/powerpoint/2010/main" val="560886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C529D-E3A0-A726-99D0-BD9F0FDF4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human-Josaphat railway tunnel, Brussels, Belgium | Jan De Nul">
            <a:extLst>
              <a:ext uri="{FF2B5EF4-FFF2-40B4-BE49-F238E27FC236}">
                <a16:creationId xmlns:a16="http://schemas.microsoft.com/office/drawing/2014/main" id="{A997C9CC-29E2-AB15-4A27-BACD18FA68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47" r="31428"/>
          <a:stretch>
            <a:fillRect/>
          </a:stretch>
        </p:blipFill>
        <p:spPr>
          <a:xfrm>
            <a:off x="6538912" y="-1"/>
            <a:ext cx="5653088" cy="640907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DAB3D-8578-0940-3F92-93F82197A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9</a:t>
            </a:fld>
            <a:endParaRPr lang="nl-BE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01F725B9-68AC-3C6B-7540-B2CF809B61CD}"/>
              </a:ext>
            </a:extLst>
          </p:cNvPr>
          <p:cNvSpPr txBox="1">
            <a:spLocks/>
          </p:cNvSpPr>
          <p:nvPr/>
        </p:nvSpPr>
        <p:spPr>
          <a:xfrm>
            <a:off x="508000" y="1524000"/>
            <a:ext cx="5911851" cy="424949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Duidelijkheid</a:t>
            </a: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scheppen</a:t>
            </a:r>
            <a:endParaRPr 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Welke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regelgeving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is van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toepassing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welke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risicoafweging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buNone/>
            </a:pP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Inzicht</a:t>
            </a:r>
            <a:endParaRPr 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Hoe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hangen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die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regelgeving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risicoafwegingen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aan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elkaar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vast</a:t>
            </a:r>
          </a:p>
          <a:p>
            <a:pPr marL="0" indent="0">
              <a:buNone/>
            </a:pP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Concreet</a:t>
            </a: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aan</a:t>
            </a: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 de slag met de cases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Als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kapstok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Breder </a:t>
            </a: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perspectief</a:t>
            </a: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Een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duidelijk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beeld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scheppen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over de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maatschappelijke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waarde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risico’s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van tunnels in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stedelijke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omgeving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Handreiking</a:t>
            </a:r>
            <a:endParaRPr lang="en-US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Een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hulp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om de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verweving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van tunnels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hun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omgeving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risico’s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daaraan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verbonden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tegen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elkaar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kunnen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afgewogen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4A74CB4-FBAA-DBB9-8BDE-DC23ADA2A741}"/>
              </a:ext>
            </a:extLst>
          </p:cNvPr>
          <p:cNvSpPr txBox="1">
            <a:spLocks/>
          </p:cNvSpPr>
          <p:nvPr/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accent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0" kern="120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Doelstellingen van dit project</a:t>
            </a:r>
            <a:r>
              <a:rPr lang="en-US" sz="2800" b="1" i="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434ED30-3989-145E-B252-B041C48702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372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sz="6000" dirty="0"/>
              <a:t>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53893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 Cover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v201910  -  Read-Only" id="{16429EE9-2E64-48F9-95C4-FAFBCEBA398D}" vid="{EC506E64-F03E-4182-B7F2-38C5BD7DB832}"/>
    </a:ext>
  </a:extLst>
</a:theme>
</file>

<file path=ppt/theme/theme2.xml><?xml version="1.0" encoding="utf-8"?>
<a:theme xmlns:a="http://schemas.openxmlformats.org/drawingml/2006/main" name="Title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v201910  -  Read-Only" id="{16429EE9-2E64-48F9-95C4-FAFBCEBA398D}" vid="{BEDD4450-ECB5-487B-A00F-73C7D26010F1}"/>
    </a:ext>
  </a:extLst>
</a:theme>
</file>

<file path=ppt/theme/theme3.xml><?xml version="1.0" encoding="utf-8"?>
<a:theme xmlns:a="http://schemas.openxmlformats.org/drawingml/2006/main" name="Conten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v201910  -  Read-Only" id="{16429EE9-2E64-48F9-95C4-FAFBCEBA398D}" vid="{D1BC11A0-2607-4125-9055-EC841DAF1C79}"/>
    </a:ext>
  </a:extLst>
</a:theme>
</file>

<file path=ppt/theme/theme4.xml><?xml version="1.0" encoding="utf-8"?>
<a:theme xmlns:a="http://schemas.openxmlformats.org/drawingml/2006/main" name="Char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v201910  -  Read-Only" id="{16429EE9-2E64-48F9-95C4-FAFBCEBA398D}" vid="{D6BF0C50-19B9-4A53-9CD3-24E4C714A2DD}"/>
    </a:ext>
  </a:extLst>
</a:theme>
</file>

<file path=ppt/theme/theme5.xml><?xml version="1.0" encoding="utf-8"?>
<a:theme xmlns:a="http://schemas.openxmlformats.org/drawingml/2006/main" name="Image Title Slid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v201910  -  Read-Only" id="{16429EE9-2E64-48F9-95C4-FAFBCEBA398D}" vid="{ABE1B4A9-7451-4C7A-AA59-28D6B3F5FB84}"/>
    </a:ext>
  </a:extLst>
</a:theme>
</file>

<file path=ppt/theme/theme6.xml><?xml version="1.0" encoding="utf-8"?>
<a:theme xmlns:a="http://schemas.openxmlformats.org/drawingml/2006/main" name="Closing Slide Light Blu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v201910  -  Read-Only" id="{16429EE9-2E64-48F9-95C4-FAFBCEBA398D}" vid="{6B87EE65-DBAB-4C28-B931-5858E76349A7}"/>
    </a:ext>
  </a:extLst>
</a:theme>
</file>

<file path=ppt/theme/theme7.xml><?xml version="1.0" encoding="utf-8"?>
<a:theme xmlns:a="http://schemas.openxmlformats.org/drawingml/2006/main" name="Closing Slide Dark Blu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v201910  -  Read-Only" id="{16429EE9-2E64-48F9-95C4-FAFBCEBA398D}" vid="{71F7BD1A-AE3F-41B9-9F5C-719A6FCB7884}"/>
    </a:ext>
  </a:extLst>
</a:theme>
</file>

<file path=ppt/theme/theme8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270776CEDBA345A19A958DEC8CF3F5" ma:contentTypeVersion="10" ma:contentTypeDescription="Create a new document." ma:contentTypeScope="" ma:versionID="52ed572caa95c8bcda7a7ffb7cf2ac07">
  <xsd:schema xmlns:xsd="http://www.w3.org/2001/XMLSchema" xmlns:xs="http://www.w3.org/2001/XMLSchema" xmlns:p="http://schemas.microsoft.com/office/2006/metadata/properties" xmlns:ns2="acacf8ff-acbd-4245-8ab5-9cd74104d52b" targetNamespace="http://schemas.microsoft.com/office/2006/metadata/properties" ma:root="true" ma:fieldsID="1091ada386bb6efc6ab16fd03eb6c423" ns2:_="">
    <xsd:import namespace="acacf8ff-acbd-4245-8ab5-9cd74104d52b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acf8ff-acbd-4245-8ab5-9cd74104d52b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57AED4-9107-4766-9B36-3E98AD171BA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F766499-1848-4735-9287-B0933B37E3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6DA08F-F947-41E8-BEF5-796E876466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acf8ff-acbd-4245-8ab5-9cd74104d5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c027b6a-4485-4806-97d1-72523ad2cf76}" enabled="1" method="Privileged" siteId="{b82bc314-ab8e-4d6f-b189-46f02e1f27f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Presentation Cover Slides</Template>
  <TotalTime>0</TotalTime>
  <Words>306</Words>
  <Application>Microsoft Macintosh PowerPoint</Application>
  <PresentationFormat>Breedbeeld</PresentationFormat>
  <Paragraphs>59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Presentation Cover Slides</vt:lpstr>
      <vt:lpstr>Title Slides</vt:lpstr>
      <vt:lpstr>Content Slides</vt:lpstr>
      <vt:lpstr>Chart slides</vt:lpstr>
      <vt:lpstr>Image Title Slide</vt:lpstr>
      <vt:lpstr>Closing Slide Light Blue</vt:lpstr>
      <vt:lpstr>Closing Slide Dark Blue</vt:lpstr>
      <vt:lpstr>Infrabel en COB</vt:lpstr>
      <vt:lpstr>PowerPoint-presentatie</vt:lpstr>
      <vt:lpstr>Analyse kosten tunnels </vt:lpstr>
      <vt:lpstr>PowerPoint-presentatie</vt:lpstr>
      <vt:lpstr>PowerPoint-presentatie</vt:lpstr>
      <vt:lpstr>PowerPoint-presentatie</vt:lpstr>
      <vt:lpstr>Tunnels in complex stedelijke omgeving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elles kruip</dc:creator>
  <cp:lastModifiedBy>elles kruip</cp:lastModifiedBy>
  <cp:revision>1</cp:revision>
  <dcterms:created xsi:type="dcterms:W3CDTF">2026-10-01T06:10:47Z</dcterms:created>
  <dcterms:modified xsi:type="dcterms:W3CDTF">2026-10-01T06:11:17Z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c027b6a-4485-4806-97d1-72523ad2cf76_Enabled">
    <vt:lpwstr>True</vt:lpwstr>
  </property>
  <property fmtid="{D5CDD505-2E9C-101B-9397-08002B2CF9AE}" pid="3" name="MSIP_Label_4c027b6a-4485-4806-97d1-72523ad2cf76_SiteId">
    <vt:lpwstr>b82bc314-ab8e-4d6f-b189-46f02e1f27f2</vt:lpwstr>
  </property>
  <property fmtid="{D5CDD505-2E9C-101B-9397-08002B2CF9AE}" pid="4" name="MSIP_Label_4c027b6a-4485-4806-97d1-72523ad2cf76_Owner">
    <vt:lpwstr>philippe.verbist@infrabel.be</vt:lpwstr>
  </property>
  <property fmtid="{D5CDD505-2E9C-101B-9397-08002B2CF9AE}" pid="5" name="MSIP_Label_4c027b6a-4485-4806-97d1-72523ad2cf76_SetDate">
    <vt:lpwstr>2019-10-01T13:23:02.2266514Z</vt:lpwstr>
  </property>
  <property fmtid="{D5CDD505-2E9C-101B-9397-08002B2CF9AE}" pid="6" name="MSIP_Label_4c027b6a-4485-4806-97d1-72523ad2cf76_Name">
    <vt:lpwstr>Internal Use</vt:lpwstr>
  </property>
  <property fmtid="{D5CDD505-2E9C-101B-9397-08002B2CF9AE}" pid="7" name="MSIP_Label_4c027b6a-4485-4806-97d1-72523ad2cf76_Application">
    <vt:lpwstr>Microsoft Azure Information Protection</vt:lpwstr>
  </property>
  <property fmtid="{D5CDD505-2E9C-101B-9397-08002B2CF9AE}" pid="8" name="MSIP_Label_4c027b6a-4485-4806-97d1-72523ad2cf76_ActionId">
    <vt:lpwstr>6ab563d7-d5b6-4033-b52a-f19b5c82439d</vt:lpwstr>
  </property>
  <property fmtid="{D5CDD505-2E9C-101B-9397-08002B2CF9AE}" pid="9" name="MSIP_Label_4c027b6a-4485-4806-97d1-72523ad2cf76_Extended_MSFT_Method">
    <vt:lpwstr>Automatic</vt:lpwstr>
  </property>
  <property fmtid="{D5CDD505-2E9C-101B-9397-08002B2CF9AE}" pid="10" name="Sensitivity">
    <vt:lpwstr>Internal Use</vt:lpwstr>
  </property>
  <property fmtid="{D5CDD505-2E9C-101B-9397-08002B2CF9AE}" pid="11" name="Order">
    <vt:r8>4554200</vt:r8>
  </property>
  <property fmtid="{D5CDD505-2E9C-101B-9397-08002B2CF9AE}" pid="12" name="ContentTypeId">
    <vt:lpwstr>0x010100EF270776CEDBA345A19A958DEC8CF3F5</vt:lpwstr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