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5" r:id="rId4"/>
  </p:sldMasterIdLst>
  <p:notesMasterIdLst>
    <p:notesMasterId r:id="rId47"/>
  </p:notesMasterIdLst>
  <p:sldIdLst>
    <p:sldId id="2147480672" r:id="rId5"/>
    <p:sldId id="278" r:id="rId6"/>
    <p:sldId id="277" r:id="rId7"/>
    <p:sldId id="2147480673" r:id="rId8"/>
    <p:sldId id="276" r:id="rId9"/>
    <p:sldId id="271" r:id="rId10"/>
    <p:sldId id="272" r:id="rId11"/>
    <p:sldId id="282" r:id="rId12"/>
    <p:sldId id="281" r:id="rId13"/>
    <p:sldId id="283" r:id="rId14"/>
    <p:sldId id="286" r:id="rId15"/>
    <p:sldId id="287" r:id="rId16"/>
    <p:sldId id="289" r:id="rId17"/>
    <p:sldId id="300" r:id="rId18"/>
    <p:sldId id="292" r:id="rId19"/>
    <p:sldId id="309" r:id="rId20"/>
    <p:sldId id="288" r:id="rId21"/>
    <p:sldId id="284" r:id="rId22"/>
    <p:sldId id="285" r:id="rId23"/>
    <p:sldId id="313" r:id="rId24"/>
    <p:sldId id="311" r:id="rId25"/>
    <p:sldId id="295" r:id="rId26"/>
    <p:sldId id="314" r:id="rId27"/>
    <p:sldId id="296" r:id="rId28"/>
    <p:sldId id="303" r:id="rId29"/>
    <p:sldId id="293" r:id="rId30"/>
    <p:sldId id="302" r:id="rId31"/>
    <p:sldId id="280" r:id="rId32"/>
    <p:sldId id="299" r:id="rId33"/>
    <p:sldId id="305" r:id="rId34"/>
    <p:sldId id="315" r:id="rId35"/>
    <p:sldId id="306" r:id="rId36"/>
    <p:sldId id="310" r:id="rId37"/>
    <p:sldId id="304" r:id="rId38"/>
    <p:sldId id="308" r:id="rId39"/>
    <p:sldId id="307" r:id="rId40"/>
    <p:sldId id="316" r:id="rId41"/>
    <p:sldId id="319" r:id="rId42"/>
    <p:sldId id="318" r:id="rId43"/>
    <p:sldId id="320" r:id="rId44"/>
    <p:sldId id="2147480716" r:id="rId45"/>
    <p:sldId id="317" r:id="rId46"/>
  </p:sldIdLst>
  <p:sldSz cx="9144000" cy="5143500" type="screen16x9"/>
  <p:notesSz cx="6884988" cy="10018713"/>
  <p:embeddedFontLst>
    <p:embeddedFont>
      <p:font typeface="NeueSans Light" pitchFamily="50" charset="0"/>
      <p:regular r:id="rId48"/>
    </p:embeddedFont>
    <p:embeddedFont>
      <p:font typeface="Segoe UI" panose="020B0502040204020203" pitchFamily="3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in de Haas" initials="" lastIdx="7" clrIdx="0"/>
  <p:cmAuthor id="1" name="Caro Rietman" initials="" lastIdx="3" clrIdx="1"/>
  <p:cmAuthor id="2" name="Elles Kruip" initials="" lastIdx="3" clrIdx="2"/>
  <p:cmAuthor id="3" name="Brenda Berkhout" initials="" lastIdx="1" clrIdx="3"/>
  <p:cmAuthor id="4" name="Karin de Haas" initials="Kd" lastIdx="1" clrIdx="4">
    <p:extLst>
      <p:ext uri="{19B8F6BF-5375-455C-9EA6-DF929625EA0E}">
        <p15:presenceInfo xmlns:p15="http://schemas.microsoft.com/office/powerpoint/2012/main" userId="S::karin.dehaas@cob.nl::a7651550-d08b-4f63-8f06-ab71d0a629f2" providerId="AD"/>
      </p:ext>
    </p:extLst>
  </p:cmAuthor>
  <p:cmAuthor id="5" name="elles kruip" initials="ek" lastIdx="1" clrIdx="5">
    <p:extLst>
      <p:ext uri="{19B8F6BF-5375-455C-9EA6-DF929625EA0E}">
        <p15:presenceInfo xmlns:p15="http://schemas.microsoft.com/office/powerpoint/2012/main" userId="5d2a3967a2be43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BF0D"/>
    <a:srgbClr val="FED900"/>
    <a:srgbClr val="3F287A"/>
    <a:srgbClr val="FFDD00"/>
    <a:srgbClr val="EE7F00"/>
    <a:srgbClr val="009D30"/>
    <a:srgbClr val="E30059"/>
    <a:srgbClr val="0095D8"/>
    <a:srgbClr val="008AC4"/>
    <a:srgbClr val="0089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EACB15-F257-6DAE-452D-8111061B2FF4}" v="11" dt="2026-05-27T16:45:20.291"/>
    <p1510:client id="{8F464ABF-98B7-4F40-4190-08A4211CDAC7}" v="18" dt="2026-05-27T14:22:14.071"/>
    <p1510:client id="{90D01EF6-C9B2-4C00-859C-C4D70CBCBEC7}" v="1" dt="2026-05-28T11:07:09.771"/>
  </p1510:revLst>
</p1510:revInfo>
</file>

<file path=ppt/tableStyles.xml><?xml version="1.0" encoding="utf-8"?>
<a:tblStyleLst xmlns:a="http://schemas.openxmlformats.org/drawingml/2006/main" def="{04CD2B59-8810-4A51-81C4-65F792BFA966}">
  <a:tblStyle styleId="{04CD2B59-8810-4A51-81C4-65F792BFA96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8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commentAuthors" Target="commentAuthors.xml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1.fntdata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4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2.fntdata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3495" cy="50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2" tIns="48273" rIns="96572" bIns="48273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nl-NL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99900" y="0"/>
            <a:ext cx="2983495" cy="50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2" tIns="48273" rIns="96572" bIns="48273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nl-NL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3188" y="750888"/>
            <a:ext cx="6678612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2" tIns="48273" rIns="96572" bIns="48273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6038"/>
            <a:ext cx="2983495" cy="50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2" tIns="48273" rIns="96572" bIns="48273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nl-NL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99900" y="9516038"/>
            <a:ext cx="2983495" cy="50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2" tIns="48273" rIns="96572" bIns="48273" anchor="b" anchorCtr="0">
            <a:noAutofit/>
          </a:bodyPr>
          <a:lstStyle>
            <a:lvl1pPr>
              <a:defRPr b="0" i="0">
                <a:latin typeface="Aptos" panose="020B0004020202020204" pitchFamily="34" charset="0"/>
              </a:defRPr>
            </a:lvl1pPr>
          </a:lstStyle>
          <a:p>
            <a:pPr algn="r">
              <a:buSzPts val="1200"/>
            </a:pPr>
            <a:fld id="{00000000-1234-1234-1234-123412341234}" type="slidenum">
              <a:rPr lang="en-US" sz="13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>
                <a:buSzPts val="1200"/>
              </a:pPr>
              <a:t>‹nr.›</a:t>
            </a:fld>
            <a:endParaRPr lang="en-US" sz="13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ptos" panose="020B0004020202020204" pitchFamily="34" charset="0"/>
        <a:ea typeface="Aptos" panose="020B0004020202020204" pitchFamily="34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Renovatie vraagstuk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BC852-C86F-4F77-9915-78EF4828CD7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344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err="1"/>
              <a:t>Verandering</a:t>
            </a:r>
            <a:r>
              <a:rPr lang="en-GB"/>
              <a:t> in </a:t>
            </a:r>
            <a:r>
              <a:rPr lang="en-GB" err="1"/>
              <a:t>klemkracht</a:t>
            </a:r>
            <a:r>
              <a:rPr lang="en-GB"/>
              <a:t> (</a:t>
            </a:r>
            <a:r>
              <a:rPr lang="en-GB" err="1"/>
              <a:t>dus</a:t>
            </a:r>
            <a:r>
              <a:rPr lang="en-GB"/>
              <a:t> </a:t>
            </a:r>
            <a:r>
              <a:rPr lang="en-GB" err="1"/>
              <a:t>vergrootte</a:t>
            </a:r>
            <a:r>
              <a:rPr lang="en-GB"/>
              <a:t> </a:t>
            </a:r>
            <a:r>
              <a:rPr lang="en-GB" err="1"/>
              <a:t>kans</a:t>
            </a:r>
            <a:r>
              <a:rPr lang="en-GB"/>
              <a:t> op </a:t>
            </a:r>
            <a:r>
              <a:rPr lang="en-GB" err="1"/>
              <a:t>faalmechanisme</a:t>
            </a:r>
            <a:r>
              <a:rPr lang="en-GB"/>
              <a:t> 1&amp;2) </a:t>
            </a:r>
          </a:p>
          <a:p>
            <a:r>
              <a:rPr lang="en-GB" err="1"/>
              <a:t>Verandering</a:t>
            </a:r>
            <a:r>
              <a:rPr lang="en-GB"/>
              <a:t> in </a:t>
            </a:r>
            <a:r>
              <a:rPr lang="en-GB" err="1"/>
              <a:t>lokaale</a:t>
            </a:r>
            <a:r>
              <a:rPr lang="en-GB"/>
              <a:t> </a:t>
            </a:r>
            <a:r>
              <a:rPr lang="en-GB" err="1"/>
              <a:t>spanningen</a:t>
            </a:r>
            <a:r>
              <a:rPr lang="en-GB"/>
              <a:t> (</a:t>
            </a:r>
            <a:r>
              <a:rPr lang="en-GB" err="1"/>
              <a:t>dus</a:t>
            </a:r>
            <a:r>
              <a:rPr lang="en-GB"/>
              <a:t> </a:t>
            </a:r>
            <a:r>
              <a:rPr lang="en-GB" err="1"/>
              <a:t>vergrootte</a:t>
            </a:r>
            <a:r>
              <a:rPr lang="en-GB"/>
              <a:t> </a:t>
            </a:r>
            <a:r>
              <a:rPr lang="en-GB" err="1"/>
              <a:t>kans</a:t>
            </a:r>
            <a:r>
              <a:rPr lang="en-GB"/>
              <a:t> op </a:t>
            </a:r>
            <a:r>
              <a:rPr lang="en-GB" err="1"/>
              <a:t>faalmechanisme</a:t>
            </a:r>
            <a:r>
              <a:rPr lang="en-GB"/>
              <a:t> 3)</a:t>
            </a:r>
          </a:p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BC852-C86F-4F77-9915-78EF4828CD7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523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BC852-C86F-4F77-9915-78EF4828CD7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781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BC852-C86F-4F77-9915-78EF4828CD7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717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BC852-C86F-4F77-9915-78EF4828CD7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678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BC852-C86F-4F77-9915-78EF4828CD7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028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BC852-C86F-4F77-9915-78EF4828CD7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216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BC852-C86F-4F77-9915-78EF4828CD7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925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BC852-C86F-4F77-9915-78EF4828CD7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972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BC852-C86F-4F77-9915-78EF4828CD7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074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BC852-C86F-4F77-9915-78EF4828CD7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722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BC852-C86F-4F77-9915-78EF4828CD7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9757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BC852-C86F-4F77-9915-78EF4828CD7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015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BC852-C86F-4F77-9915-78EF4828CD7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5906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Links: </a:t>
            </a:r>
            <a:r>
              <a:rPr lang="en-GB" err="1"/>
              <a:t>Vervormingen</a:t>
            </a:r>
            <a:r>
              <a:rPr lang="en-GB"/>
              <a:t> </a:t>
            </a:r>
            <a:r>
              <a:rPr lang="en-GB" err="1"/>
              <a:t>komen</a:t>
            </a:r>
            <a:r>
              <a:rPr lang="en-GB"/>
              <a:t> </a:t>
            </a:r>
            <a:r>
              <a:rPr lang="en-GB" err="1"/>
              <a:t>overeen</a:t>
            </a:r>
            <a:r>
              <a:rPr lang="en-GB"/>
              <a:t> </a:t>
            </a:r>
            <a:r>
              <a:rPr lang="en-GB" err="1"/>
              <a:t>als</a:t>
            </a:r>
            <a:r>
              <a:rPr lang="en-GB"/>
              <a:t> </a:t>
            </a:r>
            <a:r>
              <a:rPr lang="en-GB" err="1"/>
              <a:t>foto</a:t>
            </a:r>
            <a:r>
              <a:rPr lang="en-GB"/>
              <a:t>, </a:t>
            </a:r>
            <a:r>
              <a:rPr lang="en-GB" err="1"/>
              <a:t>iets</a:t>
            </a:r>
            <a:r>
              <a:rPr lang="en-GB"/>
              <a:t> </a:t>
            </a:r>
            <a:r>
              <a:rPr lang="en-GB" err="1"/>
              <a:t>langgerekter</a:t>
            </a:r>
            <a:r>
              <a:rPr lang="en-GB"/>
              <a:t> (</a:t>
            </a:r>
            <a:r>
              <a:rPr lang="nl-N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hoek met lengterichting is kleiner). Opleggingen waren niet helemaal in evenwicht</a:t>
            </a:r>
          </a:p>
          <a:p>
            <a:pPr marL="0" indent="0">
              <a:buNone/>
            </a:pPr>
            <a:r>
              <a:rPr lang="nl-NL" sz="1800"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Rechts: </a:t>
            </a:r>
            <a:r>
              <a:rPr lang="en-GB" err="1"/>
              <a:t>Opleggingen</a:t>
            </a:r>
            <a:r>
              <a:rPr lang="en-GB"/>
              <a:t> </a:t>
            </a:r>
            <a:r>
              <a:rPr lang="en-GB" err="1"/>
              <a:t>zijn</a:t>
            </a:r>
            <a:r>
              <a:rPr lang="en-GB"/>
              <a:t> in </a:t>
            </a:r>
            <a:r>
              <a:rPr lang="en-GB" err="1"/>
              <a:t>evenwicht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BC852-C86F-4F77-9915-78EF4828CD7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800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Overall </a:t>
            </a:r>
            <a:r>
              <a:rPr lang="en-GB" err="1"/>
              <a:t>conclusie</a:t>
            </a:r>
            <a:r>
              <a:rPr lang="en-GB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BC852-C86F-4F77-9915-78EF4828CD7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264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Onderzoek met proefopstellingen naar gedrag en betrouwbaarheid van zinkvoegen De focus van dit onderzoek ligt op het begrijpen en voorkomen van degradatie van Omega-klemsystemen, van plooivorming van Omega-profielen, en op interacties tussen degradatie en deformatie in zinkvoegen. Voor het uitvoeren van de experimenten wordt gebruik gemaakt van bestaande 1:1 proefopstellingen van zinkvoegen en van bestaande proefopstellingen van (onderdelen van) zinkvoegen op prototypeschaal of met beperkte schaling. De proefopstellingen bevatten Omega-afdichtingen en worden afhankelijk van het specifieke onderzoek uitgerust met sensoren en meetinstrumenten, o.a. voor het monitoren van corrosie, rek, verplaatsing en/of omgevingsparameters. Afhankelijk van het onderzoek kunnen testen worden uitgevoerd met gecoate en </a:t>
            </a:r>
            <a:r>
              <a:rPr lang="nl-NL" err="1"/>
              <a:t>ongecoate</a:t>
            </a:r>
            <a:r>
              <a:rPr lang="nl-NL"/>
              <a:t> zinkvoegen. Verder is er de mogelijkheid om Omega-profielen in een multidimensionaal druk- en schuiftestframe te plaatsen, waardoor met gecombineerde belasting (druk + schuif) realistische voegspanningen en cyclische belastingpatronen kunnen worden nagebootst. In deze opzet is er ook de optie om Omega-profielen (met hoek) te vervormen en onder waterdruk te zetten.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BC852-C86F-4F77-9915-78EF4828CD7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5664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ABD95-DC32-8EFE-5F2D-3C7A574BC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AA29F95-9525-D193-5890-8CFE5B062C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F3170E6-B8D0-B88E-9D20-C057EF4DB2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Onderzoek met proefopstellingen naar gedrag en betrouwbaarheid van zinkvoegen De focus van dit onderzoek ligt op het begrijpen en voorkomen van degradatie van Omega-klemsystemen, van plooivorming van Omega-profielen, en op interacties tussen degradatie en deformatie in zinkvoegen. Voor het uitvoeren van de experimenten wordt gebruik gemaakt van bestaande 1:1 proefopstellingen van zinkvoegen en van bestaande proefopstellingen van (onderdelen van) zinkvoegen op prototypeschaal of met beperkte schaling. De proefopstellingen bevatten Omega-afdichtingen en worden afhankelijk van het specifieke onderzoek uitgerust met sensoren en meetinstrumenten, o.a. voor het monitoren van corrosie, rek, verplaatsing en/of omgevingsparameters. Afhankelijk van het onderzoek kunnen testen worden uitgevoerd met gecoate en </a:t>
            </a:r>
            <a:r>
              <a:rPr lang="nl-NL" err="1"/>
              <a:t>ongecoate</a:t>
            </a:r>
            <a:r>
              <a:rPr lang="nl-NL"/>
              <a:t> zinkvoegen. Verder is er de mogelijkheid om Omega-profielen in een multidimensionaal druk- en schuiftestframe te plaatsen, waardoor met gecombineerde belasting (druk + schuif) realistische voegspanningen en cyclische belastingpatronen kunnen worden nagebootst. In deze opzet is er ook de optie om Omega-profielen (met hoek) te vervormen en onder waterdruk te zetten.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0BF3BDC-0538-1C68-EA07-D317D519C4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BC852-C86F-4F77-9915-78EF4828CD7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3691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08255-2BD0-9DD3-6E42-4E19B7928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F7EA3A4-E7D1-DA45-0A6C-F13686BE7B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F6D869D-039A-26BE-7692-6C0AB1E253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Onderzoek met proefopstellingen naar gedrag en betrouwbaarheid van zinkvoegen De focus van dit onderzoek ligt op het begrijpen en voorkomen van degradatie van Omega-klemsystemen, van plooivorming van Omega-profielen, en op interacties tussen degradatie en deformatie in zinkvoegen. Voor het uitvoeren van de experimenten wordt gebruik gemaakt van bestaande 1:1 proefopstellingen van zinkvoegen en van bestaande proefopstellingen van (onderdelen van) zinkvoegen op prototypeschaal of met beperkte schaling. De proefopstellingen bevatten Omega-afdichtingen en worden afhankelijk van het specifieke onderzoek uitgerust met sensoren en meetinstrumenten, o.a. voor het monitoren van corrosie, rek, verplaatsing en/of omgevingsparameters. Afhankelijk van het onderzoek kunnen testen worden uitgevoerd met gecoate en </a:t>
            </a:r>
            <a:r>
              <a:rPr lang="nl-NL" err="1"/>
              <a:t>ongecoate</a:t>
            </a:r>
            <a:r>
              <a:rPr lang="nl-NL"/>
              <a:t> zinkvoegen. Verder is er de mogelijkheid om Omega-profielen in een multidimensionaal druk- en schuiftestframe te plaatsen, waardoor met gecombineerde belasting (druk + schuif) realistische voegspanningen en cyclische belastingpatronen kunnen worden nagebootst. In deze opzet is er ook de optie om Omega-profielen (met hoek) te vervormen en onder waterdruk te zetten.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B424867-F188-EEF8-BC24-2C1A0BA1DC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BC852-C86F-4F77-9915-78EF4828CD7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355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A9CD0-A077-B201-6D0C-8CD8D8093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CB53853-3B65-75C4-24B5-AE14D37F8F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FAA029B-1F72-1B34-F8DB-90637498AB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Onderzoek met proefopstellingen naar gedrag en betrouwbaarheid van zinkvoegen De focus van dit onderzoek ligt op het begrijpen en voorkomen van degradatie van Omega-klemsystemen, van plooivorming van Omega-profielen, en op interacties tussen degradatie en deformatie in zinkvoegen. Voor het uitvoeren van de experimenten wordt gebruik gemaakt van bestaande 1:1 proefopstellingen van zinkvoegen en van bestaande proefopstellingen van (onderdelen van) zinkvoegen op prototypeschaal of met beperkte schaling. De proefopstellingen bevatten Omega-afdichtingen en worden afhankelijk van het specifieke onderzoek uitgerust met sensoren en meetinstrumenten, o.a. voor het monitoren van corrosie, rek, verplaatsing en/of omgevingsparameters. Afhankelijk van het onderzoek kunnen testen worden uitgevoerd met gecoate en </a:t>
            </a:r>
            <a:r>
              <a:rPr lang="nl-NL" err="1"/>
              <a:t>ongecoate</a:t>
            </a:r>
            <a:r>
              <a:rPr lang="nl-NL"/>
              <a:t> zinkvoegen. Verder is er de mogelijkheid om Omega-profielen in een multidimensionaal druk- en schuiftestframe te plaatsen, waardoor met gecombineerde belasting (druk + schuif) realistische voegspanningen en cyclische belastingpatronen kunnen worden nagebootst. In deze opzet is er ook de optie om Omega-profielen (met hoek) te vervormen en onder waterdruk te zetten.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38FC900-7C9E-EA7A-9362-774D471D3C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BC852-C86F-4F77-9915-78EF4828CD7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2139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84315-8F1E-A6D7-4AFF-5CAEE5903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7FB9D45-E7FD-2BA4-E94A-C06FF783B0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CF168EA-B7B9-A61F-0562-1D029366D5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Onderzoek met proefopstellingen naar gedrag en betrouwbaarheid van zinkvoegen De focus van dit onderzoek ligt op het begrijpen en voorkomen van degradatie van Omega-klemsystemen, van plooivorming van Omega-profielen, en op interacties tussen degradatie en deformatie in zinkvoegen. Voor het uitvoeren van de experimenten wordt gebruik gemaakt van bestaande 1:1 proefopstellingen van zinkvoegen en van bestaande proefopstellingen van (onderdelen van) zinkvoegen op prototypeschaal of met beperkte schaling. De proefopstellingen bevatten Omega-afdichtingen en worden afhankelijk van het specifieke onderzoek uitgerust met sensoren en meetinstrumenten, o.a. voor het monitoren van corrosie, rek, verplaatsing en/of omgevingsparameters. Afhankelijk van het onderzoek kunnen testen worden uitgevoerd met gecoate en </a:t>
            </a:r>
            <a:r>
              <a:rPr lang="nl-NL" dirty="0" err="1"/>
              <a:t>ongecoate</a:t>
            </a:r>
            <a:r>
              <a:rPr lang="nl-NL" dirty="0"/>
              <a:t> zinkvoegen. Verder is er de mogelijkheid om Omega-profielen in een multidimensionaal druk- en schuiftestframe te plaatsen, waardoor met gecombineerde belasting (druk + schuif) realistische voegspanningen en cyclische belastingpatronen kunnen worden nagebootst. In deze opzet is er ook de optie om Omega-profielen (met hoek) te vervormen en onder waterdruk te zetten.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DC4B3B9-47D3-F425-B8AF-313147D5AA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BC852-C86F-4F77-9915-78EF4828CD7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0027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BC852-C86F-4F77-9915-78EF4828CD7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982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BC852-C86F-4F77-9915-78EF4828CD7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287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Faalt als gebrek aan klemkracht (klemdruk kleiner is dan waterdruk)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BC852-C86F-4F77-9915-78EF4828CD7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518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BC852-C86F-4F77-9915-78EF4828CD7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796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Faalt als flens onder constructie uitgetrokken wordt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BC852-C86F-4F77-9915-78EF4828CD7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174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BC852-C86F-4F77-9915-78EF4828CD7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791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Faalt als omegaprofiel kapot scheurt door te grote rekken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BC852-C86F-4F77-9915-78EF4828CD7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700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79662"/>
            <a:ext cx="7772400" cy="936104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715766"/>
            <a:ext cx="7776864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1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296592" y="3795886"/>
            <a:ext cx="2115168" cy="3600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spc="0" baseline="0">
                <a:solidFill>
                  <a:srgbClr val="A7C10A"/>
                </a:solidFill>
              </a:defRPr>
            </a:lvl1pPr>
          </a:lstStyle>
          <a:p>
            <a:fld id="{DE7C85C6-7591-4219-9053-AB89C312C9D8}" type="datetime2">
              <a:rPr lang="nl-NL" smtClean="0"/>
              <a:pPr/>
              <a:t>donderdag 28 mei 2026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698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lide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7BE9E-0659-43E6-AEA6-DB81BC3FB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3698"/>
            <a:ext cx="9144000" cy="93610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1202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_Internation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851670"/>
            <a:ext cx="7772400" cy="936104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787774"/>
            <a:ext cx="7776864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1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296592" y="3795886"/>
            <a:ext cx="2115168" cy="3600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spc="0" baseline="0">
                <a:solidFill>
                  <a:srgbClr val="A7C10A"/>
                </a:solidFill>
              </a:defRPr>
            </a:lvl1pPr>
          </a:lstStyle>
          <a:p>
            <a:fld id="{DE7C85C6-7591-4219-9053-AB89C312C9D8}" type="datetime2">
              <a:rPr lang="nl-NL" smtClean="0"/>
              <a:pPr/>
              <a:t>donderdag 28 mei 2026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3203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_Internation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A06F34-7894-4223-A2F6-D831C4086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DCD57AD-272A-4D0C-95D3-DF81EBB4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C074-5CC0-4937-8720-C2AF92DD9884}" type="datetime2">
              <a:rPr lang="nl-NL" smtClean="0"/>
              <a:t>donderdag 28 mei 2026</a:t>
            </a:fld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4C9A6BF-6082-4A05-863E-095C1B73FA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slide </a:t>
            </a:r>
            <a:fld id="{A7EDF14C-2238-4733-A760-B9013E656B5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0516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leen bal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5496" y="4876006"/>
            <a:ext cx="1206000" cy="43204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750" b="0" spc="-20" baseline="0">
                <a:solidFill>
                  <a:schemeClr val="bg1"/>
                </a:solidFill>
              </a:defRPr>
            </a:lvl1pPr>
          </a:lstStyle>
          <a:p>
            <a:fld id="{36A690BA-A88A-4C94-9A8E-FD96CABF92D2}" type="datetime2">
              <a:rPr lang="nl-NL" smtClean="0"/>
              <a:t>donderdag 28 mei 2026</a:t>
            </a:fld>
            <a:endParaRPr lang="nl-NL"/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7504" y="4731990"/>
            <a:ext cx="10620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pc="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slide </a:t>
            </a:r>
            <a:fld id="{A7EDF14C-2238-4733-A760-B9013E656B5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167977AF-1210-4F8B-974B-A47F52D231FF}"/>
              </a:ext>
            </a:extLst>
          </p:cNvPr>
          <p:cNvSpPr/>
          <p:nvPr userDrawn="1"/>
        </p:nvSpPr>
        <p:spPr>
          <a:xfrm>
            <a:off x="0" y="-20538"/>
            <a:ext cx="9144000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5481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7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79662"/>
            <a:ext cx="7772400" cy="936104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715766"/>
            <a:ext cx="7776864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1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296592" y="3795886"/>
            <a:ext cx="2115168" cy="3600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spc="0" baseline="0">
                <a:solidFill>
                  <a:srgbClr val="A7C10A"/>
                </a:solidFill>
              </a:defRPr>
            </a:lvl1pPr>
          </a:lstStyle>
          <a:p>
            <a:fld id="{DE7C85C6-7591-4219-9053-AB89C312C9D8}" type="datetime2">
              <a:rPr lang="nl-NL" smtClean="0"/>
              <a:pPr/>
              <a:t>donderdag 28 mei 2026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4282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51520" y="4515966"/>
            <a:ext cx="10620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pc="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slide </a:t>
            </a:r>
            <a:fld id="{A7EDF14C-2238-4733-A760-B9013E656B5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79512" y="4659982"/>
            <a:ext cx="1206000" cy="43204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750" b="0" spc="-20" baseline="0">
                <a:solidFill>
                  <a:schemeClr val="bg1"/>
                </a:solidFill>
              </a:defRPr>
            </a:lvl1pPr>
          </a:lstStyle>
          <a:p>
            <a:fld id="{A85951C1-8DA8-4653-92B2-A71E5781D98D}" type="datetime2">
              <a:rPr lang="nl-NL" smtClean="0"/>
              <a:t>donderdag 28 mei 2026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3153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eede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131589"/>
            <a:ext cx="7571184" cy="2880321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51520" y="4515966"/>
            <a:ext cx="10620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pc="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slide </a:t>
            </a:r>
            <a:fld id="{A7EDF14C-2238-4733-A760-B9013E656B5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79512" y="4659982"/>
            <a:ext cx="1206000" cy="43204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750" b="0" spc="-20" baseline="0">
                <a:solidFill>
                  <a:schemeClr val="bg1"/>
                </a:solidFill>
              </a:defRPr>
            </a:lvl1pPr>
          </a:lstStyle>
          <a:p>
            <a:fld id="{03DEFD9A-05B9-40C3-ABEE-C76CA8523E92}" type="datetime2">
              <a:rPr lang="nl-NL" smtClean="0"/>
              <a:t>donderdag 28 mei 2026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9671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oz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79512" y="4659982"/>
            <a:ext cx="1206000" cy="43204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750" b="0" spc="-2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65DAB5-8240-4B68-91A3-72DE84ACCA7F}" type="datetime2">
              <a:rPr lang="nl-NL" smtClean="0"/>
              <a:t>donderdag 28 mei 2026</a:t>
            </a:fld>
            <a:endParaRPr lang="nl-NL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51520" y="4515966"/>
            <a:ext cx="10620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pc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slide </a:t>
            </a:r>
            <a:fld id="{A7EDF14C-2238-4733-A760-B9013E656B5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840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u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79512" y="4659982"/>
            <a:ext cx="1206000" cy="43204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750" b="0" spc="-2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8E08A5-DAC7-4CB8-86EB-C5AFE081E13D}" type="datetime2">
              <a:rPr lang="nl-NL" smtClean="0"/>
              <a:t>donderdag 28 mei 2026</a:t>
            </a:fld>
            <a:endParaRPr lang="nl-NL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51520" y="4515966"/>
            <a:ext cx="10620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pc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slide </a:t>
            </a:r>
            <a:fld id="{A7EDF14C-2238-4733-A760-B9013E656B5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781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ij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79512" y="4659982"/>
            <a:ext cx="1206000" cy="43204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750" b="0" spc="-2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2A1517E-A0EE-4DFC-9074-B8DDDA1522A1}" type="datetime2">
              <a:rPr lang="nl-NL" smtClean="0"/>
              <a:t>donderdag 28 mei 2026</a:t>
            </a:fld>
            <a:endParaRPr lang="nl-NL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51520" y="4515966"/>
            <a:ext cx="10620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pc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slide </a:t>
            </a:r>
            <a:fld id="{A7EDF14C-2238-4733-A760-B9013E656B5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32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ussenkop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1804" y="1491630"/>
            <a:ext cx="7772400" cy="1165572"/>
          </a:xfrm>
        </p:spPr>
        <p:txBody>
          <a:bodyPr anchor="b">
            <a:normAutofit/>
          </a:bodyPr>
          <a:lstStyle>
            <a:lvl1pPr algn="ctr">
              <a:defRPr sz="3600" b="1" cap="none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5800" y="2571750"/>
            <a:ext cx="7844408" cy="1224136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81411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lide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7BE9E-0659-43E6-AEA6-DB81BC3FB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3698"/>
            <a:ext cx="9144000" cy="936104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1323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115616" y="51470"/>
            <a:ext cx="75711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15616" y="1059583"/>
            <a:ext cx="7571184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79512" y="4659982"/>
            <a:ext cx="1206000" cy="43204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750" b="0" spc="-2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Donderdag 30 maart 2023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51520" y="4515966"/>
            <a:ext cx="10620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pc="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slide </a:t>
            </a:r>
            <a:fld id="{A7EDF14C-2238-4733-A760-B9013E656B5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460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hf sldNum="0"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120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j-lt"/>
          <a:ea typeface="+mn-ea"/>
          <a:cs typeface="+mn-cs"/>
        </a:defRPr>
      </a:lvl1pPr>
      <a:lvl2pPr marL="541338" indent="-169863" algn="l" defTabSz="914400" rtl="0" eaLnBrk="1" latinLnBrk="0" hangingPunct="1">
        <a:spcBef>
          <a:spcPts val="300"/>
        </a:spcBef>
        <a:buSzPct val="100000"/>
        <a:buFont typeface="Calibri" panose="020F0502020204030204" pitchFamily="34" charset="0"/>
        <a:buChar char="◦"/>
        <a:tabLst/>
        <a:defRPr sz="1400" kern="1200">
          <a:solidFill>
            <a:schemeClr val="tx1"/>
          </a:solidFill>
          <a:latin typeface="+mj-lt"/>
          <a:ea typeface="+mn-ea"/>
          <a:cs typeface="+mn-cs"/>
        </a:defRPr>
      </a:lvl2pPr>
      <a:lvl3pPr marL="893763" indent="-160338" algn="l" defTabSz="914400" rtl="0" eaLnBrk="1" latinLnBrk="0" hangingPunct="1">
        <a:spcBef>
          <a:spcPts val="300"/>
        </a:spcBef>
        <a:buFont typeface="Calibri" panose="020F0502020204030204" pitchFamily="34" charset="0"/>
        <a:buChar char="»"/>
        <a:defRPr sz="1200" kern="1200">
          <a:solidFill>
            <a:schemeClr val="tx1"/>
          </a:solidFill>
          <a:latin typeface="+mj-lt"/>
          <a:ea typeface="+mn-ea"/>
          <a:cs typeface="+mn-cs"/>
        </a:defRPr>
      </a:lvl3pPr>
      <a:lvl4pPr marL="1254125" indent="-150813" algn="l" defTabSz="914400" rtl="0" eaLnBrk="1" latinLnBrk="0" hangingPunct="1">
        <a:spcBef>
          <a:spcPts val="300"/>
        </a:spcBef>
        <a:buFont typeface="Calibri" panose="020F0502020204030204" pitchFamily="34" charset="0"/>
        <a:buChar char="…"/>
        <a:tabLst/>
        <a:defRPr sz="1100" kern="1200">
          <a:solidFill>
            <a:schemeClr val="tx1"/>
          </a:solidFill>
          <a:latin typeface="+mj-lt"/>
          <a:ea typeface="+mn-ea"/>
          <a:cs typeface="+mn-cs"/>
        </a:defRPr>
      </a:lvl4pPr>
      <a:lvl5pPr marL="1614488" indent="-146050" algn="l" defTabSz="914400" rtl="0" eaLnBrk="1" latinLnBrk="0" hangingPunct="1">
        <a:spcBef>
          <a:spcPts val="300"/>
        </a:spcBef>
        <a:buFont typeface="Wingdings" panose="05000000000000000000" pitchFamily="2" charset="2"/>
        <a:buChar char="§"/>
        <a:tabLst/>
        <a:defRPr sz="11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sv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cob.nl/document/effect-van-plooivorming-bij-omegaprofielen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cid:image001.png@01D916CD.5FB7863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Proefopstelling Zinkvoegen</a:t>
            </a:r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Bard Louis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srgbClr val="A7C10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Donderdag 28 mei 2026</a:t>
            </a:r>
          </a:p>
        </p:txBody>
      </p:sp>
    </p:spTree>
    <p:extLst>
      <p:ext uri="{BB962C8B-B14F-4D97-AF65-F5344CB8AC3E}">
        <p14:creationId xmlns:p14="http://schemas.microsoft.com/office/powerpoint/2010/main" val="1194976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7F2B64CA-C11F-B742-3A19-2D59DE65B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657" y="1493837"/>
            <a:ext cx="4292630" cy="276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1115616" y="123479"/>
            <a:ext cx="7571184" cy="936104"/>
          </a:xfrm>
        </p:spPr>
        <p:txBody>
          <a:bodyPr/>
          <a:lstStyle/>
          <a:p>
            <a:r>
              <a:rPr lang="nl-NL"/>
              <a:t>Werking en bijbehorende faalmechanisme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85945B3-BDF9-B4C1-3031-1216EC25E222}"/>
              </a:ext>
            </a:extLst>
          </p:cNvPr>
          <p:cNvSpPr txBox="1"/>
          <p:nvPr/>
        </p:nvSpPr>
        <p:spPr>
          <a:xfrm>
            <a:off x="1385513" y="1474787"/>
            <a:ext cx="3546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2.   </a:t>
            </a:r>
            <a:r>
              <a:rPr kumimoji="0" lang="nl-NL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Voorkomen uittrekken flens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Sans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Faalt als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door </a:t>
            </a: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vergrootte trekkrachten 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in flens en/of </a:t>
            </a: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achteruitgang klemconstructie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.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33E1320-1D48-E256-7DA5-34D8813E05AC}"/>
              </a:ext>
            </a:extLst>
          </p:cNvPr>
          <p:cNvSpPr/>
          <p:nvPr/>
        </p:nvSpPr>
        <p:spPr>
          <a:xfrm>
            <a:off x="6999684" y="2211710"/>
            <a:ext cx="1028700" cy="853619"/>
          </a:xfrm>
          <a:custGeom>
            <a:avLst/>
            <a:gdLst>
              <a:gd name="connsiteX0" fmla="*/ 0 w 1028700"/>
              <a:gd name="connsiteY0" fmla="*/ 809625 h 853619"/>
              <a:gd name="connsiteX1" fmla="*/ 609600 w 1028700"/>
              <a:gd name="connsiteY1" fmla="*/ 809625 h 853619"/>
              <a:gd name="connsiteX2" fmla="*/ 781050 w 1028700"/>
              <a:gd name="connsiteY2" fmla="*/ 352425 h 853619"/>
              <a:gd name="connsiteX3" fmla="*/ 1028700 w 1028700"/>
              <a:gd name="connsiteY3" fmla="*/ 0 h 853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8700" h="853619">
                <a:moveTo>
                  <a:pt x="0" y="809625"/>
                </a:moveTo>
                <a:cubicBezTo>
                  <a:pt x="239712" y="847725"/>
                  <a:pt x="479425" y="885825"/>
                  <a:pt x="609600" y="809625"/>
                </a:cubicBezTo>
                <a:cubicBezTo>
                  <a:pt x="739775" y="733425"/>
                  <a:pt x="711200" y="487362"/>
                  <a:pt x="781050" y="352425"/>
                </a:cubicBezTo>
                <a:cubicBezTo>
                  <a:pt x="850900" y="217488"/>
                  <a:pt x="939800" y="108744"/>
                  <a:pt x="1028700" y="0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801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1115616" y="123479"/>
            <a:ext cx="7571184" cy="936104"/>
          </a:xfrm>
        </p:spPr>
        <p:txBody>
          <a:bodyPr/>
          <a:lstStyle/>
          <a:p>
            <a:r>
              <a:rPr lang="nl-NL"/>
              <a:t>Werking en bijbehorende faalmechanisme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85945B3-BDF9-B4C1-3031-1216EC25E222}"/>
              </a:ext>
            </a:extLst>
          </p:cNvPr>
          <p:cNvSpPr txBox="1"/>
          <p:nvPr/>
        </p:nvSpPr>
        <p:spPr>
          <a:xfrm>
            <a:off x="1385512" y="1474787"/>
            <a:ext cx="477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3.   </a:t>
            </a:r>
            <a:r>
              <a:rPr kumimoji="0" lang="nl-NL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Membraanwerking omegaprofiel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Sans Light"/>
              <a:ea typeface="+mn-ea"/>
              <a:cs typeface="+mn-cs"/>
            </a:endParaRPr>
          </a:p>
        </p:txBody>
      </p:sp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BEE6642E-17B0-0FB3-D1FF-C3F3D2956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702" y="2117288"/>
            <a:ext cx="4755762" cy="181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26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1115616" y="123479"/>
            <a:ext cx="7571184" cy="936104"/>
          </a:xfrm>
        </p:spPr>
        <p:txBody>
          <a:bodyPr/>
          <a:lstStyle/>
          <a:p>
            <a:r>
              <a:rPr lang="nl-NL"/>
              <a:t>Werking en bijbehorende faalmechanisme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85945B3-BDF9-B4C1-3031-1216EC25E222}"/>
              </a:ext>
            </a:extLst>
          </p:cNvPr>
          <p:cNvSpPr txBox="1"/>
          <p:nvPr/>
        </p:nvSpPr>
        <p:spPr>
          <a:xfrm>
            <a:off x="1385512" y="1474787"/>
            <a:ext cx="477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3.   </a:t>
            </a:r>
            <a:r>
              <a:rPr kumimoji="0" lang="nl-NL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Membraanwerking omegaprofiel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Sans Light"/>
              <a:ea typeface="+mn-ea"/>
              <a:cs typeface="+mn-cs"/>
            </a:endParaRPr>
          </a:p>
        </p:txBody>
      </p:sp>
      <p:pic>
        <p:nvPicPr>
          <p:cNvPr id="5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988A82AE-2D8A-E05C-7604-12E7F424F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702" y="2117288"/>
            <a:ext cx="4755762" cy="181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C5DB74-4729-9A22-202C-6FDA041EB773}"/>
              </a:ext>
            </a:extLst>
          </p:cNvPr>
          <p:cNvSpPr txBox="1"/>
          <p:nvPr/>
        </p:nvSpPr>
        <p:spPr>
          <a:xfrm>
            <a:off x="1385512" y="2137271"/>
            <a:ext cx="2682432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Faalt als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de breukrekgrens van de </a:t>
            </a:r>
            <a:r>
              <a:rPr kumimoji="0" lang="nl-NL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inlay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 overschreden wordt.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Rubber zorgt voor waterdichtheid, niet voor sterkte.</a:t>
            </a:r>
          </a:p>
        </p:txBody>
      </p:sp>
    </p:spTree>
    <p:extLst>
      <p:ext uri="{BB962C8B-B14F-4D97-AF65-F5344CB8AC3E}">
        <p14:creationId xmlns:p14="http://schemas.microsoft.com/office/powerpoint/2010/main" val="3704495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1115616" y="123479"/>
            <a:ext cx="7571184" cy="936104"/>
          </a:xfrm>
        </p:spPr>
        <p:txBody>
          <a:bodyPr/>
          <a:lstStyle/>
          <a:p>
            <a:r>
              <a:rPr lang="nl-NL"/>
              <a:t>Effect van plooivorming bij omegaprofielen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C8352D-B6E8-68CF-62CC-8198C43476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9" r="16777"/>
          <a:stretch/>
        </p:blipFill>
        <p:spPr bwMode="auto">
          <a:xfrm>
            <a:off x="1420242" y="1185490"/>
            <a:ext cx="2592288" cy="277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5EECED-B105-D5D0-9031-6CAD32AD0869}"/>
              </a:ext>
            </a:extLst>
          </p:cNvPr>
          <p:cNvSpPr txBox="1"/>
          <p:nvPr/>
        </p:nvSpPr>
        <p:spPr>
          <a:xfrm>
            <a:off x="4118415" y="1195412"/>
            <a:ext cx="4320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denk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je? Effect op…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Klemdruk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Uittrekken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flens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Membraanwerking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A01505-5A1E-1EE6-806C-9759BD94D944}"/>
              </a:ext>
            </a:extLst>
          </p:cNvPr>
          <p:cNvGrpSpPr/>
          <p:nvPr/>
        </p:nvGrpSpPr>
        <p:grpSpPr>
          <a:xfrm>
            <a:off x="5004048" y="2568533"/>
            <a:ext cx="3434847" cy="1389476"/>
            <a:chOff x="1907704" y="1672568"/>
            <a:chExt cx="5607719" cy="2311200"/>
          </a:xfrm>
        </p:grpSpPr>
        <p:pic>
          <p:nvPicPr>
            <p:cNvPr id="5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75CA8F31-5C7E-692E-D623-8D99468350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60"/>
            <a:stretch/>
          </p:blipFill>
          <p:spPr bwMode="auto">
            <a:xfrm>
              <a:off x="1979713" y="1672569"/>
              <a:ext cx="5535710" cy="231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0B83780-B064-0AEF-F68E-4F1EE2B224F0}"/>
                </a:ext>
              </a:extLst>
            </p:cNvPr>
            <p:cNvSpPr/>
            <p:nvPr/>
          </p:nvSpPr>
          <p:spPr>
            <a:xfrm>
              <a:off x="3933453" y="1672569"/>
              <a:ext cx="1800200" cy="471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4C7D61D-F8B6-300A-3D0F-E8E61C1BE780}"/>
                </a:ext>
              </a:extLst>
            </p:cNvPr>
            <p:cNvSpPr/>
            <p:nvPr/>
          </p:nvSpPr>
          <p:spPr>
            <a:xfrm>
              <a:off x="1907704" y="1672568"/>
              <a:ext cx="1944216" cy="159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8719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B3B31A-047A-CB62-EFDA-9AFA718D3FFD}"/>
              </a:ext>
            </a:extLst>
          </p:cNvPr>
          <p:cNvGrpSpPr/>
          <p:nvPr/>
        </p:nvGrpSpPr>
        <p:grpSpPr>
          <a:xfrm>
            <a:off x="5004048" y="2568533"/>
            <a:ext cx="3434847" cy="1389476"/>
            <a:chOff x="1907704" y="1672568"/>
            <a:chExt cx="5607719" cy="2311200"/>
          </a:xfrm>
        </p:grpSpPr>
        <p:pic>
          <p:nvPicPr>
            <p:cNvPr id="9" name="Picture 8" descr="Diagram&#10;&#10;Description automatically generated">
              <a:extLst>
                <a:ext uri="{FF2B5EF4-FFF2-40B4-BE49-F238E27FC236}">
                  <a16:creationId xmlns:a16="http://schemas.microsoft.com/office/drawing/2014/main" id="{F54F2709-9288-323A-01FA-92DEFCDD14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60"/>
            <a:stretch/>
          </p:blipFill>
          <p:spPr bwMode="auto">
            <a:xfrm>
              <a:off x="1979713" y="1672569"/>
              <a:ext cx="5535710" cy="231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DF4593-CEFD-A32A-A458-B9F3CDC0CD62}"/>
                </a:ext>
              </a:extLst>
            </p:cNvPr>
            <p:cNvSpPr/>
            <p:nvPr/>
          </p:nvSpPr>
          <p:spPr>
            <a:xfrm>
              <a:off x="3933453" y="1672569"/>
              <a:ext cx="1800200" cy="471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F4999F-8661-2C5D-CD94-B2DE26618DB4}"/>
                </a:ext>
              </a:extLst>
            </p:cNvPr>
            <p:cNvSpPr/>
            <p:nvPr/>
          </p:nvSpPr>
          <p:spPr>
            <a:xfrm>
              <a:off x="1907704" y="1672568"/>
              <a:ext cx="1944216" cy="159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1115616" y="123479"/>
            <a:ext cx="7571184" cy="936104"/>
          </a:xfrm>
        </p:spPr>
        <p:txBody>
          <a:bodyPr/>
          <a:lstStyle/>
          <a:p>
            <a:r>
              <a:rPr lang="nl-NL"/>
              <a:t>Effect van plooivorming bij omegaprofielen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C8352D-B6E8-68CF-62CC-8198C43476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9" r="16777"/>
          <a:stretch/>
        </p:blipFill>
        <p:spPr bwMode="auto">
          <a:xfrm>
            <a:off x="1420242" y="1185490"/>
            <a:ext cx="2592288" cy="277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5EECED-B105-D5D0-9031-6CAD32AD0869}"/>
              </a:ext>
            </a:extLst>
          </p:cNvPr>
          <p:cNvSpPr txBox="1"/>
          <p:nvPr/>
        </p:nvSpPr>
        <p:spPr>
          <a:xfrm>
            <a:off x="4118415" y="1195412"/>
            <a:ext cx="4320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denk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je? Effect op…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Klemdruk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Uittrekken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flens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Membraamwerking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EEFCDE-EC8F-72BC-BEC5-85F9BF50C32A}"/>
              </a:ext>
            </a:extLst>
          </p:cNvPr>
          <p:cNvSpPr/>
          <p:nvPr/>
        </p:nvSpPr>
        <p:spPr>
          <a:xfrm>
            <a:off x="2395168" y="1959423"/>
            <a:ext cx="5472608" cy="1224136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Waarom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ontstaan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er </a:t>
            </a:r>
            <a:r>
              <a:rPr kumimoji="0" lang="en-GB" sz="2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plooien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615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1115616" y="123479"/>
            <a:ext cx="7571184" cy="936104"/>
          </a:xfrm>
        </p:spPr>
        <p:txBody>
          <a:bodyPr/>
          <a:lstStyle/>
          <a:p>
            <a:r>
              <a:rPr lang="nl-NL"/>
              <a:t>Relatieve verplaatsingen</a:t>
            </a:r>
          </a:p>
        </p:txBody>
      </p:sp>
      <p:pic>
        <p:nvPicPr>
          <p:cNvPr id="6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E7B99E11-57C7-4435-907B-01BFFC9D16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8514" y1="71041" x2="18879" y2="66742"/>
                        <a14:foregroundMark x1="18392" y1="72172" x2="19976" y2="75792"/>
                        <a14:foregroundMark x1="32521" y1="88235" x2="34714" y2="86199"/>
                        <a14:foregroundMark x1="34348" y1="86425" x2="83435" y2="33937"/>
                        <a14:foregroundMark x1="29598" y1="76923" x2="32400" y2="81674"/>
                        <a14:foregroundMark x1="32034" y1="88235" x2="20950" y2="76018"/>
                        <a14:foregroundMark x1="70524" y1="11538" x2="82948" y2="25113"/>
                        <a14:backgroundMark x1="19123" y1="40724" x2="34714" y2="28959"/>
                        <a14:backgroundMark x1="78076" y1="11538" x2="88063" y2="15158"/>
                        <a14:backgroundMark x1="78319" y1="13122" x2="85018" y2="20136"/>
                        <a14:backgroundMark x1="77467" y1="15611" x2="82704" y2="19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006"/>
          <a:stretch/>
        </p:blipFill>
        <p:spPr bwMode="auto">
          <a:xfrm>
            <a:off x="3373264" y="987574"/>
            <a:ext cx="6112890" cy="184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E7D9E5D9-2234-D189-B83F-D09B43FC8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8514" y1="71041" x2="18879" y2="66742"/>
                        <a14:foregroundMark x1="18392" y1="72172" x2="19976" y2="75792"/>
                        <a14:foregroundMark x1="32521" y1="88235" x2="34714" y2="86199"/>
                        <a14:foregroundMark x1="34348" y1="86425" x2="83435" y2="33937"/>
                        <a14:foregroundMark x1="29598" y1="76923" x2="32400" y2="81674"/>
                        <a14:foregroundMark x1="32034" y1="88235" x2="20950" y2="76018"/>
                        <a14:foregroundMark x1="70524" y1="11538" x2="82948" y2="25113"/>
                        <a14:foregroundMark x1="82704" y1="25113" x2="83557" y2="26923"/>
                        <a14:foregroundMark x1="83435" y1="33032" x2="83313" y2="27376"/>
                        <a14:foregroundMark x1="83557" y1="27149" x2="83557" y2="32805"/>
                        <a14:backgroundMark x1="19123" y1="40724" x2="34714" y2="28959"/>
                        <a14:backgroundMark x1="78076" y1="11538" x2="88063" y2="15158"/>
                        <a14:backgroundMark x1="78319" y1="13122" x2="85018" y2="20136"/>
                        <a14:backgroundMark x1="77467" y1="15611" x2="82704" y2="19910"/>
                        <a14:backgroundMark x1="85262" y1="22172" x2="86602" y2="27602"/>
                        <a14:backgroundMark x1="86358" y1="30317" x2="86724" y2="36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02" y="1275606"/>
            <a:ext cx="6112890" cy="329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621B0F-6E92-AB15-F9CD-5942BFAFA815}"/>
              </a:ext>
            </a:extLst>
          </p:cNvPr>
          <p:cNvSpPr/>
          <p:nvPr/>
        </p:nvSpPr>
        <p:spPr>
          <a:xfrm rot="1736362">
            <a:off x="4832700" y="1624698"/>
            <a:ext cx="380344" cy="258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75795D-691E-A0E7-AFB7-653E373F214B}"/>
              </a:ext>
            </a:extLst>
          </p:cNvPr>
          <p:cNvSpPr/>
          <p:nvPr/>
        </p:nvSpPr>
        <p:spPr>
          <a:xfrm rot="1736362">
            <a:off x="5392245" y="1693723"/>
            <a:ext cx="246365" cy="231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\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2C8CAA-DF9E-1F1E-C5A2-020A92BC25C0}"/>
              </a:ext>
            </a:extLst>
          </p:cNvPr>
          <p:cNvSpPr/>
          <p:nvPr/>
        </p:nvSpPr>
        <p:spPr>
          <a:xfrm rot="1736362">
            <a:off x="5117189" y="1787375"/>
            <a:ext cx="257613" cy="266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\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65AECD-1588-446B-1539-5F736630FCCC}"/>
              </a:ext>
            </a:extLst>
          </p:cNvPr>
          <p:cNvSpPr/>
          <p:nvPr/>
        </p:nvSpPr>
        <p:spPr>
          <a:xfrm rot="3843320">
            <a:off x="5288539" y="1787375"/>
            <a:ext cx="257613" cy="266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\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C3F22D-8720-723B-A930-8D98274446B4}"/>
              </a:ext>
            </a:extLst>
          </p:cNvPr>
          <p:cNvSpPr/>
          <p:nvPr/>
        </p:nvSpPr>
        <p:spPr>
          <a:xfrm rot="4283824">
            <a:off x="4904328" y="1477208"/>
            <a:ext cx="193492" cy="258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102913-6F9B-F021-E34C-7BD03772194A}"/>
              </a:ext>
            </a:extLst>
          </p:cNvPr>
          <p:cNvSpPr/>
          <p:nvPr/>
        </p:nvSpPr>
        <p:spPr>
          <a:xfrm rot="1516571">
            <a:off x="4890969" y="1644726"/>
            <a:ext cx="193492" cy="258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5810EC-29D3-6B1F-4D8A-92730F4E0054}"/>
              </a:ext>
            </a:extLst>
          </p:cNvPr>
          <p:cNvSpPr/>
          <p:nvPr/>
        </p:nvSpPr>
        <p:spPr>
          <a:xfrm rot="1736362">
            <a:off x="5604186" y="1532866"/>
            <a:ext cx="246365" cy="231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\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3261628-3297-C5B2-F753-F2449D59E0A5}"/>
              </a:ext>
            </a:extLst>
          </p:cNvPr>
          <p:cNvCxnSpPr>
            <a:cxnSpLocks/>
          </p:cNvCxnSpPr>
          <p:nvPr/>
        </p:nvCxnSpPr>
        <p:spPr>
          <a:xfrm flipV="1">
            <a:off x="6228184" y="2645665"/>
            <a:ext cx="250676" cy="211378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6C454E7-4184-3C02-9B02-DD8C3BD712D4}"/>
              </a:ext>
            </a:extLst>
          </p:cNvPr>
          <p:cNvSpPr txBox="1"/>
          <p:nvPr/>
        </p:nvSpPr>
        <p:spPr>
          <a:xfrm>
            <a:off x="6655831" y="2387084"/>
            <a:ext cx="1955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Lengteverplaatsing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temperatuur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 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B7F1D6A-A977-D637-7BD5-E456C9145B26}"/>
              </a:ext>
            </a:extLst>
          </p:cNvPr>
          <p:cNvCxnSpPr>
            <a:cxnSpLocks/>
          </p:cNvCxnSpPr>
          <p:nvPr/>
        </p:nvCxnSpPr>
        <p:spPr>
          <a:xfrm flipV="1">
            <a:off x="6367799" y="3243980"/>
            <a:ext cx="0" cy="283386"/>
          </a:xfrm>
          <a:prstGeom prst="straightConnector1">
            <a:avLst/>
          </a:prstGeom>
          <a:ln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04D992C-011A-DA07-AEA6-FBFB3A181B87}"/>
              </a:ext>
            </a:extLst>
          </p:cNvPr>
          <p:cNvSpPr txBox="1"/>
          <p:nvPr/>
        </p:nvSpPr>
        <p:spPr>
          <a:xfrm>
            <a:off x="6655831" y="3186160"/>
            <a:ext cx="1573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Verschilzetting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C44C4A9-83F4-C18F-9851-31405F9BAB19}"/>
              </a:ext>
            </a:extLst>
          </p:cNvPr>
          <p:cNvSpPr txBox="1"/>
          <p:nvPr/>
        </p:nvSpPr>
        <p:spPr>
          <a:xfrm>
            <a:off x="6655831" y="3708236"/>
            <a:ext cx="1904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Dwarsverplaatsing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24" name="Straight Arrow Connector 1023">
            <a:extLst>
              <a:ext uri="{FF2B5EF4-FFF2-40B4-BE49-F238E27FC236}">
                <a16:creationId xmlns:a16="http://schemas.microsoft.com/office/drawing/2014/main" id="{04A5E0A0-2634-BA32-81D9-BE5E0085B8B0}"/>
              </a:ext>
            </a:extLst>
          </p:cNvPr>
          <p:cNvCxnSpPr>
            <a:cxnSpLocks/>
          </p:cNvCxnSpPr>
          <p:nvPr/>
        </p:nvCxnSpPr>
        <p:spPr>
          <a:xfrm>
            <a:off x="6261139" y="3784687"/>
            <a:ext cx="250676" cy="211378"/>
          </a:xfrm>
          <a:prstGeom prst="straightConnector1">
            <a:avLst/>
          </a:prstGeom>
          <a:ln>
            <a:solidFill>
              <a:srgbClr val="00AD4A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542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1115616" y="123479"/>
            <a:ext cx="7571184" cy="936104"/>
          </a:xfrm>
        </p:spPr>
        <p:txBody>
          <a:bodyPr/>
          <a:lstStyle/>
          <a:p>
            <a:r>
              <a:rPr lang="nl-NL"/>
              <a:t>Relatieve verplaatsingen</a:t>
            </a:r>
          </a:p>
        </p:txBody>
      </p:sp>
      <p:pic>
        <p:nvPicPr>
          <p:cNvPr id="6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E7B99E11-57C7-4435-907B-01BFFC9D16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8514" y1="71041" x2="18879" y2="66742"/>
                        <a14:foregroundMark x1="18392" y1="72172" x2="19976" y2="75792"/>
                        <a14:foregroundMark x1="32521" y1="88235" x2="34714" y2="86199"/>
                        <a14:foregroundMark x1="34348" y1="86425" x2="83435" y2="33937"/>
                        <a14:foregroundMark x1="29598" y1="76923" x2="32400" y2="81674"/>
                        <a14:foregroundMark x1="32034" y1="88235" x2="20950" y2="76018"/>
                        <a14:foregroundMark x1="70524" y1="11538" x2="82948" y2="25113"/>
                        <a14:backgroundMark x1="19123" y1="40724" x2="34714" y2="28959"/>
                        <a14:backgroundMark x1="78076" y1="11538" x2="88063" y2="15158"/>
                        <a14:backgroundMark x1="78319" y1="13122" x2="85018" y2="20136"/>
                        <a14:backgroundMark x1="77467" y1="15611" x2="82704" y2="19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006"/>
          <a:stretch/>
        </p:blipFill>
        <p:spPr bwMode="auto">
          <a:xfrm>
            <a:off x="3373264" y="987574"/>
            <a:ext cx="6112890" cy="184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E7D9E5D9-2234-D189-B83F-D09B43FC8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8514" y1="71041" x2="18879" y2="66742"/>
                        <a14:foregroundMark x1="18392" y1="72172" x2="19976" y2="75792"/>
                        <a14:foregroundMark x1="32521" y1="88235" x2="34714" y2="86199"/>
                        <a14:foregroundMark x1="34348" y1="86425" x2="83435" y2="33937"/>
                        <a14:foregroundMark x1="29598" y1="76923" x2="32400" y2="81674"/>
                        <a14:foregroundMark x1="32034" y1="88235" x2="20950" y2="76018"/>
                        <a14:foregroundMark x1="70524" y1="11538" x2="82948" y2="25113"/>
                        <a14:foregroundMark x1="82704" y1="25113" x2="83557" y2="26923"/>
                        <a14:foregroundMark x1="83435" y1="33032" x2="83313" y2="27376"/>
                        <a14:foregroundMark x1="83557" y1="27149" x2="83557" y2="32805"/>
                        <a14:backgroundMark x1="19123" y1="40724" x2="34714" y2="28959"/>
                        <a14:backgroundMark x1="78076" y1="11538" x2="88063" y2="15158"/>
                        <a14:backgroundMark x1="78319" y1="13122" x2="85018" y2="20136"/>
                        <a14:backgroundMark x1="77467" y1="15611" x2="82704" y2="19910"/>
                        <a14:backgroundMark x1="85262" y1="22172" x2="86602" y2="27602"/>
                        <a14:backgroundMark x1="86358" y1="30317" x2="86724" y2="36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02" y="1275606"/>
            <a:ext cx="6112890" cy="329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621B0F-6E92-AB15-F9CD-5942BFAFA815}"/>
              </a:ext>
            </a:extLst>
          </p:cNvPr>
          <p:cNvSpPr/>
          <p:nvPr/>
        </p:nvSpPr>
        <p:spPr>
          <a:xfrm rot="1736362">
            <a:off x="4832700" y="1624698"/>
            <a:ext cx="380344" cy="258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75795D-691E-A0E7-AFB7-653E373F214B}"/>
              </a:ext>
            </a:extLst>
          </p:cNvPr>
          <p:cNvSpPr/>
          <p:nvPr/>
        </p:nvSpPr>
        <p:spPr>
          <a:xfrm rot="1736362">
            <a:off x="5392245" y="1693723"/>
            <a:ext cx="246365" cy="231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\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2C8CAA-DF9E-1F1E-C5A2-020A92BC25C0}"/>
              </a:ext>
            </a:extLst>
          </p:cNvPr>
          <p:cNvSpPr/>
          <p:nvPr/>
        </p:nvSpPr>
        <p:spPr>
          <a:xfrm rot="1736362">
            <a:off x="5117189" y="1787375"/>
            <a:ext cx="257613" cy="266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\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65AECD-1588-446B-1539-5F736630FCCC}"/>
              </a:ext>
            </a:extLst>
          </p:cNvPr>
          <p:cNvSpPr/>
          <p:nvPr/>
        </p:nvSpPr>
        <p:spPr>
          <a:xfrm rot="3843320">
            <a:off x="5288539" y="1787375"/>
            <a:ext cx="257613" cy="266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\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C3F22D-8720-723B-A930-8D98274446B4}"/>
              </a:ext>
            </a:extLst>
          </p:cNvPr>
          <p:cNvSpPr/>
          <p:nvPr/>
        </p:nvSpPr>
        <p:spPr>
          <a:xfrm rot="4283824">
            <a:off x="4904328" y="1477208"/>
            <a:ext cx="193492" cy="258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102913-6F9B-F021-E34C-7BD03772194A}"/>
              </a:ext>
            </a:extLst>
          </p:cNvPr>
          <p:cNvSpPr/>
          <p:nvPr/>
        </p:nvSpPr>
        <p:spPr>
          <a:xfrm rot="1516571">
            <a:off x="4890969" y="1644726"/>
            <a:ext cx="193492" cy="258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5810EC-29D3-6B1F-4D8A-92730F4E0054}"/>
              </a:ext>
            </a:extLst>
          </p:cNvPr>
          <p:cNvSpPr/>
          <p:nvPr/>
        </p:nvSpPr>
        <p:spPr>
          <a:xfrm rot="1736362">
            <a:off x="5604186" y="1532866"/>
            <a:ext cx="246365" cy="231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\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3261628-3297-C5B2-F753-F2449D59E0A5}"/>
              </a:ext>
            </a:extLst>
          </p:cNvPr>
          <p:cNvCxnSpPr>
            <a:cxnSpLocks/>
          </p:cNvCxnSpPr>
          <p:nvPr/>
        </p:nvCxnSpPr>
        <p:spPr>
          <a:xfrm flipV="1">
            <a:off x="6228184" y="2645665"/>
            <a:ext cx="250676" cy="211378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6C454E7-4184-3C02-9B02-DD8C3BD712D4}"/>
              </a:ext>
            </a:extLst>
          </p:cNvPr>
          <p:cNvSpPr txBox="1"/>
          <p:nvPr/>
        </p:nvSpPr>
        <p:spPr>
          <a:xfrm>
            <a:off x="6655831" y="2387084"/>
            <a:ext cx="1955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Lengteverplaatsing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temperatuur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 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B7F1D6A-A977-D637-7BD5-E456C9145B26}"/>
              </a:ext>
            </a:extLst>
          </p:cNvPr>
          <p:cNvCxnSpPr>
            <a:cxnSpLocks/>
          </p:cNvCxnSpPr>
          <p:nvPr/>
        </p:nvCxnSpPr>
        <p:spPr>
          <a:xfrm flipV="1">
            <a:off x="6367799" y="3243980"/>
            <a:ext cx="0" cy="283386"/>
          </a:xfrm>
          <a:prstGeom prst="straightConnector1">
            <a:avLst/>
          </a:prstGeom>
          <a:ln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04D992C-011A-DA07-AEA6-FBFB3A181B87}"/>
              </a:ext>
            </a:extLst>
          </p:cNvPr>
          <p:cNvSpPr txBox="1"/>
          <p:nvPr/>
        </p:nvSpPr>
        <p:spPr>
          <a:xfrm>
            <a:off x="6655831" y="3186160"/>
            <a:ext cx="1573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Verschilzetting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C44C4A9-83F4-C18F-9851-31405F9BAB19}"/>
              </a:ext>
            </a:extLst>
          </p:cNvPr>
          <p:cNvSpPr txBox="1"/>
          <p:nvPr/>
        </p:nvSpPr>
        <p:spPr>
          <a:xfrm>
            <a:off x="6655831" y="3708236"/>
            <a:ext cx="1904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Dwarsverplaatsing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24" name="Straight Arrow Connector 1023">
            <a:extLst>
              <a:ext uri="{FF2B5EF4-FFF2-40B4-BE49-F238E27FC236}">
                <a16:creationId xmlns:a16="http://schemas.microsoft.com/office/drawing/2014/main" id="{04A5E0A0-2634-BA32-81D9-BE5E0085B8B0}"/>
              </a:ext>
            </a:extLst>
          </p:cNvPr>
          <p:cNvCxnSpPr>
            <a:cxnSpLocks/>
          </p:cNvCxnSpPr>
          <p:nvPr/>
        </p:nvCxnSpPr>
        <p:spPr>
          <a:xfrm>
            <a:off x="6261139" y="3784687"/>
            <a:ext cx="250676" cy="211378"/>
          </a:xfrm>
          <a:prstGeom prst="straightConnector1">
            <a:avLst/>
          </a:prstGeom>
          <a:ln>
            <a:solidFill>
              <a:srgbClr val="00AD4A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89990B9-8310-EDF1-E2EA-372048C578C5}"/>
              </a:ext>
            </a:extLst>
          </p:cNvPr>
          <p:cNvSpPr/>
          <p:nvPr/>
        </p:nvSpPr>
        <p:spPr>
          <a:xfrm>
            <a:off x="5517892" y="3385673"/>
            <a:ext cx="640080" cy="419100"/>
          </a:xfrm>
          <a:custGeom>
            <a:avLst/>
            <a:gdLst>
              <a:gd name="connsiteX0" fmla="*/ 640080 w 640080"/>
              <a:gd name="connsiteY0" fmla="*/ 0 h 419100"/>
              <a:gd name="connsiteX1" fmla="*/ 266700 w 640080"/>
              <a:gd name="connsiteY1" fmla="*/ 144780 h 419100"/>
              <a:gd name="connsiteX2" fmla="*/ 0 w 640080"/>
              <a:gd name="connsiteY2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0080" h="419100">
                <a:moveTo>
                  <a:pt x="640080" y="0"/>
                </a:moveTo>
                <a:cubicBezTo>
                  <a:pt x="506730" y="37465"/>
                  <a:pt x="373380" y="74930"/>
                  <a:pt x="266700" y="144780"/>
                </a:cubicBezTo>
                <a:cubicBezTo>
                  <a:pt x="160020" y="214630"/>
                  <a:pt x="80010" y="316865"/>
                  <a:pt x="0" y="419100"/>
                </a:cubicBezTo>
              </a:path>
            </a:pathLst>
          </a:custGeom>
          <a:noFill/>
          <a:ln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BE03EA-1108-D9DA-3832-7F6408235184}"/>
              </a:ext>
            </a:extLst>
          </p:cNvPr>
          <p:cNvSpPr txBox="1"/>
          <p:nvPr/>
        </p:nvSpPr>
        <p:spPr>
          <a:xfrm>
            <a:off x="3882710" y="3776373"/>
            <a:ext cx="2214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Plooien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de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wanden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F7D367B-D9A6-F70E-AFB6-A2486A0331D6}"/>
              </a:ext>
            </a:extLst>
          </p:cNvPr>
          <p:cNvSpPr/>
          <p:nvPr/>
        </p:nvSpPr>
        <p:spPr>
          <a:xfrm rot="5400000" flipH="1" flipV="1">
            <a:off x="6743743" y="4278218"/>
            <a:ext cx="409042" cy="144016"/>
          </a:xfrm>
          <a:custGeom>
            <a:avLst/>
            <a:gdLst>
              <a:gd name="connsiteX0" fmla="*/ 640080 w 640080"/>
              <a:gd name="connsiteY0" fmla="*/ 0 h 419100"/>
              <a:gd name="connsiteX1" fmla="*/ 266700 w 640080"/>
              <a:gd name="connsiteY1" fmla="*/ 144780 h 419100"/>
              <a:gd name="connsiteX2" fmla="*/ 0 w 640080"/>
              <a:gd name="connsiteY2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0080" h="419100">
                <a:moveTo>
                  <a:pt x="640080" y="0"/>
                </a:moveTo>
                <a:cubicBezTo>
                  <a:pt x="506730" y="37465"/>
                  <a:pt x="373380" y="74930"/>
                  <a:pt x="266700" y="144780"/>
                </a:cubicBezTo>
                <a:cubicBezTo>
                  <a:pt x="160020" y="214630"/>
                  <a:pt x="80010" y="316865"/>
                  <a:pt x="0" y="419100"/>
                </a:cubicBezTo>
              </a:path>
            </a:pathLst>
          </a:custGeom>
          <a:noFill/>
          <a:ln>
            <a:solidFill>
              <a:srgbClr val="00AD4A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A8D5D4-9BF9-5AF4-8AE0-05F35D981A41}"/>
              </a:ext>
            </a:extLst>
          </p:cNvPr>
          <p:cNvSpPr txBox="1"/>
          <p:nvPr/>
        </p:nvSpPr>
        <p:spPr>
          <a:xfrm>
            <a:off x="6429709" y="4480073"/>
            <a:ext cx="2614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Plooien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de dak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vloer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851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EBAA47-A6DC-49D7-B278-DF05B1A88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4" y="1988964"/>
            <a:ext cx="7772400" cy="1165572"/>
          </a:xfrm>
        </p:spPr>
        <p:txBody>
          <a:bodyPr/>
          <a:lstStyle/>
          <a:p>
            <a:r>
              <a:rPr lang="nl-NL"/>
              <a:t>Wat is het effect van plooivorming op lokale spanningen?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1B7FD86-4729-B0B0-5204-8877F6C79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3154536"/>
            <a:ext cx="7844408" cy="641350"/>
          </a:xfrm>
        </p:spPr>
        <p:txBody>
          <a:bodyPr/>
          <a:lstStyle/>
          <a:p>
            <a:r>
              <a:rPr lang="nl-NL"/>
              <a:t>Geometrische benadering &amp; FEM analyse</a:t>
            </a:r>
          </a:p>
        </p:txBody>
      </p:sp>
    </p:spTree>
    <p:extLst>
      <p:ext uri="{BB962C8B-B14F-4D97-AF65-F5344CB8AC3E}">
        <p14:creationId xmlns:p14="http://schemas.microsoft.com/office/powerpoint/2010/main" val="3021384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1115616" y="123479"/>
            <a:ext cx="7571184" cy="936104"/>
          </a:xfrm>
        </p:spPr>
        <p:txBody>
          <a:bodyPr/>
          <a:lstStyle/>
          <a:p>
            <a:r>
              <a:rPr lang="en-GB" err="1"/>
              <a:t>Membraanwerking</a:t>
            </a:r>
            <a:r>
              <a:rPr lang="en-GB"/>
              <a:t> </a:t>
            </a:r>
            <a:r>
              <a:rPr lang="en-GB" err="1"/>
              <a:t>omegaprofiel</a:t>
            </a:r>
            <a:endParaRPr lang="en-GB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B26A4BE6-EC9A-6F81-2C52-EE6F1B8279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9" t="38402" r="5577" b="5878"/>
          <a:stretch/>
        </p:blipFill>
        <p:spPr bwMode="auto">
          <a:xfrm>
            <a:off x="4901208" y="1582016"/>
            <a:ext cx="3960440" cy="209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1">
            <a:extLst>
              <a:ext uri="{FF2B5EF4-FFF2-40B4-BE49-F238E27FC236}">
                <a16:creationId xmlns:a16="http://schemas.microsoft.com/office/drawing/2014/main" id="{D83FA3C7-87A5-3119-C79E-02510A2ED93A}"/>
              </a:ext>
            </a:extLst>
          </p:cNvPr>
          <p:cNvSpPr txBox="1"/>
          <p:nvPr/>
        </p:nvSpPr>
        <p:spPr>
          <a:xfrm>
            <a:off x="1259632" y="1720762"/>
            <a:ext cx="3528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Opbouw omegaprofiel: rubber + </a:t>
            </a:r>
            <a:r>
              <a:rPr kumimoji="0" lang="nl-NL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inlay</a:t>
            </a: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Sans Ligh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Breukrek rubber ca. 400%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Breukrek </a:t>
            </a:r>
            <a:r>
              <a:rPr kumimoji="0" lang="nl-NL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inlay</a:t>
            </a: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 ca. 40%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Twee of drie lagen </a:t>
            </a:r>
            <a:r>
              <a:rPr kumimoji="0" lang="nl-NL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inlay</a:t>
            </a: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	(ca. 100 </a:t>
            </a:r>
            <a:r>
              <a:rPr kumimoji="0" lang="nl-NL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kN</a:t>
            </a: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/m’/laag)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Sans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Dus</a:t>
            </a: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 trek wordt opgenomen door </a:t>
            </a:r>
            <a:r>
              <a:rPr kumimoji="0" lang="nl-NL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inlay</a:t>
            </a: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473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olk 6">
            <a:extLst>
              <a:ext uri="{FF2B5EF4-FFF2-40B4-BE49-F238E27FC236}">
                <a16:creationId xmlns:a16="http://schemas.microsoft.com/office/drawing/2014/main" id="{26803D47-3726-A241-4A7A-26F8C8B02392}"/>
              </a:ext>
            </a:extLst>
          </p:cNvPr>
          <p:cNvSpPr/>
          <p:nvPr/>
        </p:nvSpPr>
        <p:spPr>
          <a:xfrm rot="352206">
            <a:off x="3292219" y="1932972"/>
            <a:ext cx="293914" cy="335044"/>
          </a:xfrm>
          <a:prstGeom prst="cloud">
            <a:avLst/>
          </a:prstGeom>
          <a:noFill/>
          <a:ln>
            <a:solidFill>
              <a:srgbClr val="A7C10A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880A51-AE6C-56E6-D97B-3C2B73EAB6B7}"/>
              </a:ext>
            </a:extLst>
          </p:cNvPr>
          <p:cNvSpPr txBox="1"/>
          <p:nvPr/>
        </p:nvSpPr>
        <p:spPr>
          <a:xfrm>
            <a:off x="7333911" y="3191211"/>
            <a:ext cx="360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26D1109-4740-4C6E-2C42-8F5A2D8DC8A3}"/>
              </a:ext>
            </a:extLst>
          </p:cNvPr>
          <p:cNvCxnSpPr/>
          <p:nvPr/>
        </p:nvCxnSpPr>
        <p:spPr>
          <a:xfrm flipV="1">
            <a:off x="6568429" y="2601556"/>
            <a:ext cx="792088" cy="37862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112BAC1-1382-3CA3-E035-3012FDAEA201}"/>
              </a:ext>
            </a:extLst>
          </p:cNvPr>
          <p:cNvSpPr txBox="1"/>
          <p:nvPr/>
        </p:nvSpPr>
        <p:spPr>
          <a:xfrm>
            <a:off x="6856461" y="2745572"/>
            <a:ext cx="360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F520D4E5-8713-FB46-157B-82A2B44D1CCA}"/>
              </a:ext>
            </a:extLst>
          </p:cNvPr>
          <p:cNvSpPr/>
          <p:nvPr/>
        </p:nvSpPr>
        <p:spPr>
          <a:xfrm>
            <a:off x="5677726" y="2044076"/>
            <a:ext cx="1800000" cy="1800000"/>
          </a:xfrm>
          <a:prstGeom prst="arc">
            <a:avLst>
              <a:gd name="adj1" fmla="val 10773912"/>
              <a:gd name="adj2" fmla="val 0"/>
            </a:avLst>
          </a:prstGeom>
          <a:ln w="76200">
            <a:solidFill>
              <a:srgbClr val="7C7C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ED1268B-5B06-C1CD-EDD9-BF8F27F8B29C}"/>
              </a:ext>
            </a:extLst>
          </p:cNvPr>
          <p:cNvCxnSpPr/>
          <p:nvPr/>
        </p:nvCxnSpPr>
        <p:spPr>
          <a:xfrm>
            <a:off x="5391329" y="2965780"/>
            <a:ext cx="322398" cy="0"/>
          </a:xfrm>
          <a:prstGeom prst="line">
            <a:avLst/>
          </a:prstGeom>
          <a:ln w="76200">
            <a:solidFill>
              <a:srgbClr val="7C7C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97AA536-32DA-7AE1-4908-D6D4EF161F75}"/>
              </a:ext>
            </a:extLst>
          </p:cNvPr>
          <p:cNvCxnSpPr/>
          <p:nvPr/>
        </p:nvCxnSpPr>
        <p:spPr>
          <a:xfrm>
            <a:off x="7448926" y="2965780"/>
            <a:ext cx="322398" cy="0"/>
          </a:xfrm>
          <a:prstGeom prst="line">
            <a:avLst/>
          </a:prstGeom>
          <a:ln w="76200">
            <a:solidFill>
              <a:srgbClr val="7C7C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B044008-2739-E2A1-55C3-67B14A0A3F6A}"/>
              </a:ext>
            </a:extLst>
          </p:cNvPr>
          <p:cNvSpPr txBox="1"/>
          <p:nvPr/>
        </p:nvSpPr>
        <p:spPr>
          <a:xfrm>
            <a:off x="6274831" y="2282167"/>
            <a:ext cx="360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CE4D9F3-E21C-2DC2-F6BE-6503AD6D3BFF}"/>
              </a:ext>
            </a:extLst>
          </p:cNvPr>
          <p:cNvCxnSpPr>
            <a:cxnSpLocks/>
          </p:cNvCxnSpPr>
          <p:nvPr/>
        </p:nvCxnSpPr>
        <p:spPr>
          <a:xfrm flipV="1">
            <a:off x="6419407" y="2183732"/>
            <a:ext cx="0" cy="21600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8BDB54F-DFB8-9674-3F42-51ABB4143ED0}"/>
              </a:ext>
            </a:extLst>
          </p:cNvPr>
          <p:cNvCxnSpPr>
            <a:cxnSpLocks/>
          </p:cNvCxnSpPr>
          <p:nvPr/>
        </p:nvCxnSpPr>
        <p:spPr>
          <a:xfrm>
            <a:off x="6419407" y="2624676"/>
            <a:ext cx="0" cy="21600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2052A7B-1186-6412-EF05-7229CABC653A}"/>
              </a:ext>
            </a:extLst>
          </p:cNvPr>
          <p:cNvCxnSpPr>
            <a:cxnSpLocks/>
          </p:cNvCxnSpPr>
          <p:nvPr/>
        </p:nvCxnSpPr>
        <p:spPr>
          <a:xfrm>
            <a:off x="6541847" y="2491563"/>
            <a:ext cx="216000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B0FBC82-5817-E4A9-4127-2C2A1448CB7B}"/>
              </a:ext>
            </a:extLst>
          </p:cNvPr>
          <p:cNvCxnSpPr>
            <a:cxnSpLocks/>
          </p:cNvCxnSpPr>
          <p:nvPr/>
        </p:nvCxnSpPr>
        <p:spPr>
          <a:xfrm flipH="1">
            <a:off x="6071431" y="2491563"/>
            <a:ext cx="216000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4" name="Straight Arrow Connector 5123">
            <a:extLst>
              <a:ext uri="{FF2B5EF4-FFF2-40B4-BE49-F238E27FC236}">
                <a16:creationId xmlns:a16="http://schemas.microsoft.com/office/drawing/2014/main" id="{6964C14E-6928-81AE-F434-1F5CBB2E2FB0}"/>
              </a:ext>
            </a:extLst>
          </p:cNvPr>
          <p:cNvCxnSpPr/>
          <p:nvPr/>
        </p:nvCxnSpPr>
        <p:spPr>
          <a:xfrm>
            <a:off x="7477726" y="3052188"/>
            <a:ext cx="0" cy="2181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5" name="Straight Arrow Connector 5124">
            <a:extLst>
              <a:ext uri="{FF2B5EF4-FFF2-40B4-BE49-F238E27FC236}">
                <a16:creationId xmlns:a16="http://schemas.microsoft.com/office/drawing/2014/main" id="{9C0D9FAD-416A-77B2-4C97-A9B1BE260C2F}"/>
              </a:ext>
            </a:extLst>
          </p:cNvPr>
          <p:cNvCxnSpPr/>
          <p:nvPr/>
        </p:nvCxnSpPr>
        <p:spPr>
          <a:xfrm>
            <a:off x="5677726" y="3052188"/>
            <a:ext cx="0" cy="2181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TextBox 5125">
            <a:extLst>
              <a:ext uri="{FF2B5EF4-FFF2-40B4-BE49-F238E27FC236}">
                <a16:creationId xmlns:a16="http://schemas.microsoft.com/office/drawing/2014/main" id="{3640AA0C-AC3F-DE36-61D6-93E999DE7A73}"/>
              </a:ext>
            </a:extLst>
          </p:cNvPr>
          <p:cNvSpPr txBox="1"/>
          <p:nvPr/>
        </p:nvSpPr>
        <p:spPr>
          <a:xfrm>
            <a:off x="5533711" y="3191211"/>
            <a:ext cx="360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128" name="Straight Connector 5127">
            <a:extLst>
              <a:ext uri="{FF2B5EF4-FFF2-40B4-BE49-F238E27FC236}">
                <a16:creationId xmlns:a16="http://schemas.microsoft.com/office/drawing/2014/main" id="{83F7ACCB-1DCC-E372-CF04-0DFD7010B237}"/>
              </a:ext>
            </a:extLst>
          </p:cNvPr>
          <p:cNvCxnSpPr/>
          <p:nvPr/>
        </p:nvCxnSpPr>
        <p:spPr>
          <a:xfrm>
            <a:off x="5605719" y="2601556"/>
            <a:ext cx="250805" cy="49943"/>
          </a:xfrm>
          <a:prstGeom prst="line">
            <a:avLst/>
          </a:prstGeom>
          <a:ln>
            <a:solidFill>
              <a:srgbClr val="A7C1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9" name="TextBox 5128">
            <a:extLst>
              <a:ext uri="{FF2B5EF4-FFF2-40B4-BE49-F238E27FC236}">
                <a16:creationId xmlns:a16="http://schemas.microsoft.com/office/drawing/2014/main" id="{C62487D3-5A73-7663-ED60-B86CD6174A51}"/>
              </a:ext>
            </a:extLst>
          </p:cNvPr>
          <p:cNvSpPr txBox="1"/>
          <p:nvPr/>
        </p:nvSpPr>
        <p:spPr>
          <a:xfrm>
            <a:off x="5316464" y="2346839"/>
            <a:ext cx="360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58" name="Titel 14">
            <a:extLst>
              <a:ext uri="{FF2B5EF4-FFF2-40B4-BE49-F238E27FC236}">
                <a16:creationId xmlns:a16="http://schemas.microsoft.com/office/drawing/2014/main" id="{C978405F-634A-660A-D9B4-000EF5F35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23479"/>
            <a:ext cx="7571184" cy="936104"/>
          </a:xfrm>
        </p:spPr>
        <p:txBody>
          <a:bodyPr/>
          <a:lstStyle/>
          <a:p>
            <a:r>
              <a:rPr lang="en-GB" err="1"/>
              <a:t>Geometrische</a:t>
            </a:r>
            <a:r>
              <a:rPr lang="en-GB"/>
              <a:t> </a:t>
            </a:r>
            <a:r>
              <a:rPr lang="en-GB" err="1"/>
              <a:t>benadering</a:t>
            </a:r>
            <a:endParaRPr lang="en-GB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E420B86E-CD38-8247-7628-55790A16BDDB}"/>
              </a:ext>
            </a:extLst>
          </p:cNvPr>
          <p:cNvSpPr txBox="1">
            <a:spLocks/>
          </p:cNvSpPr>
          <p:nvPr/>
        </p:nvSpPr>
        <p:spPr>
          <a:xfrm>
            <a:off x="1187624" y="1482120"/>
            <a:ext cx="4824536" cy="3177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1338" indent="-169863" algn="l" defTabSz="914400" rtl="0" eaLnBrk="1" latinLnBrk="0" hangingPunct="1">
              <a:spcBef>
                <a:spcPts val="300"/>
              </a:spcBef>
              <a:buSzPct val="100000"/>
              <a:buFont typeface="Calibri" panose="020F0502020204030204" pitchFamily="34" charset="0"/>
              <a:buChar char="◦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93763" indent="-160338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4125" indent="-150813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…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4488" indent="-14605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Theorie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Ketelformule σ = p ∙ R / t; </a:t>
            </a: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(body)"/>
                <a:ea typeface="+mn-ea"/>
                <a:cs typeface="+mn-cs"/>
              </a:rPr>
              <a:t> σ = spanning [N/m</a:t>
            </a:r>
            <a:r>
              <a:rPr kumimoji="0" lang="nl-NL" sz="1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(body)"/>
                <a:ea typeface="+mn-ea"/>
                <a:cs typeface="+mn-cs"/>
              </a:rPr>
              <a:t>2</a:t>
            </a: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(body)"/>
                <a:ea typeface="+mn-ea"/>
                <a:cs typeface="+mn-cs"/>
              </a:rPr>
              <a:t>]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(body)"/>
                <a:ea typeface="+mn-ea"/>
                <a:cs typeface="+mn-cs"/>
              </a:rPr>
              <a:t> p = druk [N/m</a:t>
            </a:r>
            <a:r>
              <a:rPr kumimoji="0" lang="nl-NL" sz="1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(body)"/>
                <a:ea typeface="+mn-ea"/>
                <a:cs typeface="+mn-cs"/>
              </a:rPr>
              <a:t>2</a:t>
            </a: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(body)"/>
                <a:ea typeface="+mn-ea"/>
                <a:cs typeface="+mn-cs"/>
              </a:rPr>
              <a:t>]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(body)"/>
                <a:ea typeface="+mn-ea"/>
                <a:cs typeface="+mn-cs"/>
              </a:rPr>
              <a:t> R = straal [m]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(body)"/>
                <a:ea typeface="+mn-ea"/>
                <a:cs typeface="+mn-cs"/>
              </a:rPr>
              <a:t> t = wanddikte [m]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body)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38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589A270-EC0C-13F6-CE8E-0F308322A5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Donderdag  28 mei 2026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752A295-C371-40DF-7F4B-50C638645A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" t="3222" r="1089" b="1734"/>
          <a:stretch/>
        </p:blipFill>
        <p:spPr bwMode="auto">
          <a:xfrm>
            <a:off x="539552" y="229563"/>
            <a:ext cx="8136904" cy="428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4">
            <a:extLst>
              <a:ext uri="{FF2B5EF4-FFF2-40B4-BE49-F238E27FC236}">
                <a16:creationId xmlns:a16="http://schemas.microsoft.com/office/drawing/2014/main" id="{5A403851-61DF-0E97-50E3-61807D8590A0}"/>
              </a:ext>
            </a:extLst>
          </p:cNvPr>
          <p:cNvSpPr txBox="1">
            <a:spLocks/>
          </p:cNvSpPr>
          <p:nvPr/>
        </p:nvSpPr>
        <p:spPr>
          <a:xfrm>
            <a:off x="3419872" y="312638"/>
            <a:ext cx="3816424" cy="10349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Zinkvoegen: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Gina &amp; Omega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79265FF-19C0-D9B0-D755-7B6AB1F61443}"/>
              </a:ext>
            </a:extLst>
          </p:cNvPr>
          <p:cNvSpPr/>
          <p:nvPr/>
        </p:nvSpPr>
        <p:spPr>
          <a:xfrm>
            <a:off x="2987824" y="1347614"/>
            <a:ext cx="648072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F198015-6294-E7DE-962D-8E829028886C}"/>
              </a:ext>
            </a:extLst>
          </p:cNvPr>
          <p:cNvSpPr/>
          <p:nvPr/>
        </p:nvSpPr>
        <p:spPr>
          <a:xfrm>
            <a:off x="3923928" y="2931790"/>
            <a:ext cx="648072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C09184A-B9CE-F2B1-0545-17701C68F1BC}"/>
              </a:ext>
            </a:extLst>
          </p:cNvPr>
          <p:cNvSpPr/>
          <p:nvPr/>
        </p:nvSpPr>
        <p:spPr>
          <a:xfrm>
            <a:off x="7596336" y="2356090"/>
            <a:ext cx="1080120" cy="215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F7190E5-A970-330C-72F5-C5B9CAB65D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72" t="4997" r="3550" b="5090"/>
          <a:stretch>
            <a:fillRect/>
          </a:stretch>
        </p:blipFill>
        <p:spPr>
          <a:xfrm rot="10800000">
            <a:off x="6876256" y="614102"/>
            <a:ext cx="1872208" cy="182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15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1115616" y="123479"/>
            <a:ext cx="7571184" cy="936104"/>
          </a:xfrm>
        </p:spPr>
        <p:txBody>
          <a:bodyPr/>
          <a:lstStyle/>
          <a:p>
            <a:r>
              <a:rPr lang="en-GB" err="1"/>
              <a:t>Geometrische</a:t>
            </a:r>
            <a:r>
              <a:rPr lang="en-GB"/>
              <a:t> </a:t>
            </a:r>
            <a:r>
              <a:rPr lang="en-GB" err="1"/>
              <a:t>benadering</a:t>
            </a:r>
            <a:endParaRPr lang="nl-NL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0F3DA7CC-49C8-B8F1-2E3C-441EA5712B87}"/>
              </a:ext>
            </a:extLst>
          </p:cNvPr>
          <p:cNvSpPr txBox="1">
            <a:spLocks/>
          </p:cNvSpPr>
          <p:nvPr/>
        </p:nvSpPr>
        <p:spPr>
          <a:xfrm>
            <a:off x="1187624" y="1482120"/>
            <a:ext cx="4608512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1338" indent="-169863" algn="l" defTabSz="914400" rtl="0" eaLnBrk="1" latinLnBrk="0" hangingPunct="1">
              <a:spcBef>
                <a:spcPts val="300"/>
              </a:spcBef>
              <a:buSzPct val="100000"/>
              <a:buFont typeface="Calibri" panose="020F0502020204030204" pitchFamily="34" charset="0"/>
              <a:buChar char="◦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93763" indent="-160338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4125" indent="-150813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…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4488" indent="-14605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Effect relatieve verplaatsing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094732EA-ED0A-4EFA-2D66-7A6C498828E1}"/>
              </a:ext>
            </a:extLst>
          </p:cNvPr>
          <p:cNvSpPr/>
          <p:nvPr/>
        </p:nvSpPr>
        <p:spPr>
          <a:xfrm>
            <a:off x="1756001" y="2213946"/>
            <a:ext cx="1800000" cy="1800000"/>
          </a:xfrm>
          <a:prstGeom prst="arc">
            <a:avLst>
              <a:gd name="adj1" fmla="val 10840689"/>
              <a:gd name="adj2" fmla="val 0"/>
            </a:avLst>
          </a:prstGeom>
          <a:noFill/>
          <a:ln w="76200" cap="flat" cmpd="sng" algn="ctr">
            <a:solidFill>
              <a:srgbClr val="A5A5A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356EA1E-4DE9-F7B8-B336-DDE8F932D1C4}"/>
              </a:ext>
            </a:extLst>
          </p:cNvPr>
          <p:cNvCxnSpPr>
            <a:cxnSpLocks/>
          </p:cNvCxnSpPr>
          <p:nvPr/>
        </p:nvCxnSpPr>
        <p:spPr>
          <a:xfrm>
            <a:off x="3520489" y="3113946"/>
            <a:ext cx="391675" cy="0"/>
          </a:xfrm>
          <a:prstGeom prst="straightConnector1">
            <a:avLst/>
          </a:prstGeom>
          <a:noFill/>
          <a:ln w="76200" cap="flat" cmpd="sng" algn="ctr">
            <a:solidFill>
              <a:srgbClr val="A5A5A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D21771C-F5BC-AB41-A965-410B485F6C68}"/>
              </a:ext>
            </a:extLst>
          </p:cNvPr>
          <p:cNvCxnSpPr>
            <a:cxnSpLocks/>
          </p:cNvCxnSpPr>
          <p:nvPr/>
        </p:nvCxnSpPr>
        <p:spPr>
          <a:xfrm>
            <a:off x="1399838" y="3113946"/>
            <a:ext cx="391675" cy="0"/>
          </a:xfrm>
          <a:prstGeom prst="straightConnector1">
            <a:avLst/>
          </a:prstGeom>
          <a:noFill/>
          <a:ln w="76200" cap="flat" cmpd="sng" algn="ctr">
            <a:solidFill>
              <a:srgbClr val="A5A5A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A1A73F4-291E-FAC9-0ED5-BF076DBA12AA}"/>
              </a:ext>
            </a:extLst>
          </p:cNvPr>
          <p:cNvCxnSpPr>
            <a:cxnSpLocks/>
          </p:cNvCxnSpPr>
          <p:nvPr/>
        </p:nvCxnSpPr>
        <p:spPr>
          <a:xfrm flipV="1">
            <a:off x="2656002" y="2420814"/>
            <a:ext cx="474928" cy="679916"/>
          </a:xfrm>
          <a:prstGeom prst="straightConnector1">
            <a:avLst/>
          </a:prstGeom>
          <a:noFill/>
          <a:ln w="6350" cap="flat" cmpd="sng" algn="ctr">
            <a:solidFill>
              <a:srgbClr val="FFC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A3538E0D-5478-A55B-F490-995A22BC9BB9}"/>
              </a:ext>
            </a:extLst>
          </p:cNvPr>
          <p:cNvSpPr txBox="1"/>
          <p:nvPr/>
        </p:nvSpPr>
        <p:spPr>
          <a:xfrm>
            <a:off x="2547237" y="2572204"/>
            <a:ext cx="34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</a:p>
        </p:txBody>
      </p:sp>
      <p:sp>
        <p:nvSpPr>
          <p:cNvPr id="82" name="Cross 81">
            <a:extLst>
              <a:ext uri="{FF2B5EF4-FFF2-40B4-BE49-F238E27FC236}">
                <a16:creationId xmlns:a16="http://schemas.microsoft.com/office/drawing/2014/main" id="{3A360E54-65CE-1A8F-BEE8-14A602339B7C}"/>
              </a:ext>
            </a:extLst>
          </p:cNvPr>
          <p:cNvSpPr/>
          <p:nvPr/>
        </p:nvSpPr>
        <p:spPr>
          <a:xfrm rot="19316779">
            <a:off x="2572199" y="3018231"/>
            <a:ext cx="180000" cy="180000"/>
          </a:xfrm>
          <a:prstGeom prst="plus">
            <a:avLst>
              <a:gd name="adj" fmla="val 50000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0DDB9BE-A7EC-F562-BDDD-D5B38C3D13C4}"/>
              </a:ext>
            </a:extLst>
          </p:cNvPr>
          <p:cNvCxnSpPr>
            <a:cxnSpLocks/>
          </p:cNvCxnSpPr>
          <p:nvPr/>
        </p:nvCxnSpPr>
        <p:spPr>
          <a:xfrm>
            <a:off x="1756179" y="3735361"/>
            <a:ext cx="1800000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3BE037E-4408-5FF9-1263-75D5F02FCBE4}"/>
              </a:ext>
            </a:extLst>
          </p:cNvPr>
          <p:cNvSpPr txBox="1"/>
          <p:nvPr/>
        </p:nvSpPr>
        <p:spPr>
          <a:xfrm>
            <a:off x="2471640" y="3440074"/>
            <a:ext cx="1623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2DA822B-7F43-7AB2-F695-DC96E8670587}"/>
              </a:ext>
            </a:extLst>
          </p:cNvPr>
          <p:cNvCxnSpPr>
            <a:cxnSpLocks/>
          </p:cNvCxnSpPr>
          <p:nvPr/>
        </p:nvCxnSpPr>
        <p:spPr>
          <a:xfrm flipV="1">
            <a:off x="1756179" y="3107059"/>
            <a:ext cx="0" cy="73705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dash"/>
            <a:miter lim="800000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4DBBBF-24D2-2D65-CFBC-CF55D13BB4F5}"/>
              </a:ext>
            </a:extLst>
          </p:cNvPr>
          <p:cNvCxnSpPr>
            <a:cxnSpLocks/>
          </p:cNvCxnSpPr>
          <p:nvPr/>
        </p:nvCxnSpPr>
        <p:spPr>
          <a:xfrm flipV="1">
            <a:off x="3556179" y="3107059"/>
            <a:ext cx="0" cy="73705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dash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129263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1115616" y="123479"/>
            <a:ext cx="7571184" cy="936104"/>
          </a:xfrm>
        </p:spPr>
        <p:txBody>
          <a:bodyPr/>
          <a:lstStyle/>
          <a:p>
            <a:r>
              <a:rPr lang="en-GB" err="1"/>
              <a:t>Geometrische</a:t>
            </a:r>
            <a:r>
              <a:rPr lang="en-GB"/>
              <a:t> </a:t>
            </a:r>
            <a:r>
              <a:rPr lang="en-GB" err="1"/>
              <a:t>benadering</a:t>
            </a:r>
            <a:endParaRPr lang="nl-NL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0F3DA7CC-49C8-B8F1-2E3C-441EA5712B87}"/>
              </a:ext>
            </a:extLst>
          </p:cNvPr>
          <p:cNvSpPr txBox="1">
            <a:spLocks/>
          </p:cNvSpPr>
          <p:nvPr/>
        </p:nvSpPr>
        <p:spPr>
          <a:xfrm>
            <a:off x="1187624" y="1482120"/>
            <a:ext cx="4608512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1338" indent="-169863" algn="l" defTabSz="914400" rtl="0" eaLnBrk="1" latinLnBrk="0" hangingPunct="1">
              <a:spcBef>
                <a:spcPts val="300"/>
              </a:spcBef>
              <a:buSzPct val="100000"/>
              <a:buFont typeface="Calibri" panose="020F0502020204030204" pitchFamily="34" charset="0"/>
              <a:buChar char="◦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93763" indent="-160338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4125" indent="-150813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…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4488" indent="-14605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Effect relatieve verplaatsing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094732EA-ED0A-4EFA-2D66-7A6C498828E1}"/>
              </a:ext>
            </a:extLst>
          </p:cNvPr>
          <p:cNvSpPr/>
          <p:nvPr/>
        </p:nvSpPr>
        <p:spPr>
          <a:xfrm>
            <a:off x="1756001" y="2213946"/>
            <a:ext cx="1800000" cy="1800000"/>
          </a:xfrm>
          <a:prstGeom prst="arc">
            <a:avLst>
              <a:gd name="adj1" fmla="val 10840689"/>
              <a:gd name="adj2" fmla="val 0"/>
            </a:avLst>
          </a:prstGeom>
          <a:noFill/>
          <a:ln w="76200" cap="flat" cmpd="sng" algn="ctr">
            <a:solidFill>
              <a:srgbClr val="A5A5A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356EA1E-4DE9-F7B8-B336-DDE8F932D1C4}"/>
              </a:ext>
            </a:extLst>
          </p:cNvPr>
          <p:cNvCxnSpPr>
            <a:cxnSpLocks/>
          </p:cNvCxnSpPr>
          <p:nvPr/>
        </p:nvCxnSpPr>
        <p:spPr>
          <a:xfrm>
            <a:off x="3520489" y="3113946"/>
            <a:ext cx="391675" cy="0"/>
          </a:xfrm>
          <a:prstGeom prst="straightConnector1">
            <a:avLst/>
          </a:prstGeom>
          <a:noFill/>
          <a:ln w="76200" cap="flat" cmpd="sng" algn="ctr">
            <a:solidFill>
              <a:srgbClr val="A5A5A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D21771C-F5BC-AB41-A965-410B485F6C68}"/>
              </a:ext>
            </a:extLst>
          </p:cNvPr>
          <p:cNvCxnSpPr>
            <a:cxnSpLocks/>
          </p:cNvCxnSpPr>
          <p:nvPr/>
        </p:nvCxnSpPr>
        <p:spPr>
          <a:xfrm>
            <a:off x="1399838" y="3113946"/>
            <a:ext cx="391675" cy="0"/>
          </a:xfrm>
          <a:prstGeom prst="straightConnector1">
            <a:avLst/>
          </a:prstGeom>
          <a:noFill/>
          <a:ln w="76200" cap="flat" cmpd="sng" algn="ctr">
            <a:solidFill>
              <a:srgbClr val="A5A5A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A1A73F4-291E-FAC9-0ED5-BF076DBA12AA}"/>
              </a:ext>
            </a:extLst>
          </p:cNvPr>
          <p:cNvCxnSpPr>
            <a:cxnSpLocks/>
          </p:cNvCxnSpPr>
          <p:nvPr/>
        </p:nvCxnSpPr>
        <p:spPr>
          <a:xfrm flipV="1">
            <a:off x="2656002" y="2420814"/>
            <a:ext cx="474928" cy="679916"/>
          </a:xfrm>
          <a:prstGeom prst="straightConnector1">
            <a:avLst/>
          </a:prstGeom>
          <a:noFill/>
          <a:ln w="6350" cap="flat" cmpd="sng" algn="ctr">
            <a:solidFill>
              <a:srgbClr val="FFC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A3538E0D-5478-A55B-F490-995A22BC9BB9}"/>
              </a:ext>
            </a:extLst>
          </p:cNvPr>
          <p:cNvSpPr txBox="1"/>
          <p:nvPr/>
        </p:nvSpPr>
        <p:spPr>
          <a:xfrm>
            <a:off x="2547237" y="2572204"/>
            <a:ext cx="34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</a:p>
        </p:txBody>
      </p:sp>
      <p:sp>
        <p:nvSpPr>
          <p:cNvPr id="82" name="Cross 81">
            <a:extLst>
              <a:ext uri="{FF2B5EF4-FFF2-40B4-BE49-F238E27FC236}">
                <a16:creationId xmlns:a16="http://schemas.microsoft.com/office/drawing/2014/main" id="{3A360E54-65CE-1A8F-BEE8-14A602339B7C}"/>
              </a:ext>
            </a:extLst>
          </p:cNvPr>
          <p:cNvSpPr/>
          <p:nvPr/>
        </p:nvSpPr>
        <p:spPr>
          <a:xfrm rot="19316779">
            <a:off x="2572199" y="3018231"/>
            <a:ext cx="180000" cy="180000"/>
          </a:xfrm>
          <a:prstGeom prst="plus">
            <a:avLst>
              <a:gd name="adj" fmla="val 50000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Arc 82">
            <a:extLst>
              <a:ext uri="{FF2B5EF4-FFF2-40B4-BE49-F238E27FC236}">
                <a16:creationId xmlns:a16="http://schemas.microsoft.com/office/drawing/2014/main" id="{45C84DF4-A7BA-72F8-B731-6F6F94C6BFA3}"/>
              </a:ext>
            </a:extLst>
          </p:cNvPr>
          <p:cNvSpPr/>
          <p:nvPr/>
        </p:nvSpPr>
        <p:spPr>
          <a:xfrm>
            <a:off x="4963961" y="2210256"/>
            <a:ext cx="1800000" cy="1800000"/>
          </a:xfrm>
          <a:prstGeom prst="arc">
            <a:avLst>
              <a:gd name="adj1" fmla="val 10840689"/>
              <a:gd name="adj2" fmla="val 0"/>
            </a:avLst>
          </a:prstGeom>
          <a:noFill/>
          <a:ln w="76200" cap="flat" cmpd="sng" algn="ctr">
            <a:solidFill>
              <a:srgbClr val="E7E6E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Arc 83">
            <a:extLst>
              <a:ext uri="{FF2B5EF4-FFF2-40B4-BE49-F238E27FC236}">
                <a16:creationId xmlns:a16="http://schemas.microsoft.com/office/drawing/2014/main" id="{05C83648-D0D8-3259-40C4-23254FA6A68F}"/>
              </a:ext>
            </a:extLst>
          </p:cNvPr>
          <p:cNvSpPr/>
          <p:nvPr/>
        </p:nvSpPr>
        <p:spPr>
          <a:xfrm rot="20970632">
            <a:off x="4892375" y="2217416"/>
            <a:ext cx="2520000" cy="2416486"/>
          </a:xfrm>
          <a:prstGeom prst="arc">
            <a:avLst>
              <a:gd name="adj1" fmla="val 12288942"/>
              <a:gd name="adj2" fmla="val 19973359"/>
            </a:avLst>
          </a:prstGeom>
          <a:noFill/>
          <a:ln w="76200" cap="flat" cmpd="sng" algn="ctr">
            <a:solidFill>
              <a:srgbClr val="A5A5A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F8110F7-8D9B-F116-9BB8-05EE65646DD5}"/>
              </a:ext>
            </a:extLst>
          </p:cNvPr>
          <p:cNvCxnSpPr>
            <a:cxnSpLocks/>
          </p:cNvCxnSpPr>
          <p:nvPr/>
        </p:nvCxnSpPr>
        <p:spPr>
          <a:xfrm>
            <a:off x="7109915" y="2653727"/>
            <a:ext cx="342405" cy="10039"/>
          </a:xfrm>
          <a:prstGeom prst="straightConnector1">
            <a:avLst/>
          </a:prstGeom>
          <a:noFill/>
          <a:ln w="76200" cap="flat" cmpd="sng" algn="ctr">
            <a:solidFill>
              <a:srgbClr val="A5A5A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60532A61-500A-6D03-B2F2-E919564949EC}"/>
              </a:ext>
            </a:extLst>
          </p:cNvPr>
          <p:cNvCxnSpPr>
            <a:cxnSpLocks/>
          </p:cNvCxnSpPr>
          <p:nvPr/>
        </p:nvCxnSpPr>
        <p:spPr>
          <a:xfrm>
            <a:off x="4552521" y="3110256"/>
            <a:ext cx="391675" cy="0"/>
          </a:xfrm>
          <a:prstGeom prst="straightConnector1">
            <a:avLst/>
          </a:prstGeom>
          <a:noFill/>
          <a:ln w="76200" cap="flat" cmpd="sng" algn="ctr">
            <a:solidFill>
              <a:srgbClr val="A5A5A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774652AE-BDC3-28B3-2A16-59510227B968}"/>
              </a:ext>
            </a:extLst>
          </p:cNvPr>
          <p:cNvCxnSpPr>
            <a:cxnSpLocks/>
          </p:cNvCxnSpPr>
          <p:nvPr/>
        </p:nvCxnSpPr>
        <p:spPr>
          <a:xfrm flipH="1" flipV="1">
            <a:off x="5733328" y="2340458"/>
            <a:ext cx="754575" cy="1598724"/>
          </a:xfrm>
          <a:prstGeom prst="straightConnector1">
            <a:avLst/>
          </a:prstGeom>
          <a:noFill/>
          <a:ln w="6350" cap="flat" cmpd="sng" algn="ctr">
            <a:solidFill>
              <a:srgbClr val="FFC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9" name="Cross 88">
            <a:extLst>
              <a:ext uri="{FF2B5EF4-FFF2-40B4-BE49-F238E27FC236}">
                <a16:creationId xmlns:a16="http://schemas.microsoft.com/office/drawing/2014/main" id="{020E212D-EB1A-2A82-17CE-E9D028AEB362}"/>
              </a:ext>
            </a:extLst>
          </p:cNvPr>
          <p:cNvSpPr/>
          <p:nvPr/>
        </p:nvSpPr>
        <p:spPr>
          <a:xfrm rot="19316779">
            <a:off x="6396118" y="3855272"/>
            <a:ext cx="180000" cy="180000"/>
          </a:xfrm>
          <a:prstGeom prst="plus">
            <a:avLst>
              <a:gd name="adj" fmla="val 50000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DD2804A-E998-F671-B9C5-C0B15CC4484D}"/>
              </a:ext>
            </a:extLst>
          </p:cNvPr>
          <p:cNvCxnSpPr>
            <a:cxnSpLocks/>
          </p:cNvCxnSpPr>
          <p:nvPr/>
        </p:nvCxnSpPr>
        <p:spPr>
          <a:xfrm>
            <a:off x="6735439" y="3110256"/>
            <a:ext cx="391675" cy="0"/>
          </a:xfrm>
          <a:prstGeom prst="straightConnector1">
            <a:avLst/>
          </a:prstGeom>
          <a:noFill/>
          <a:ln w="76200" cap="flat" cmpd="sng" algn="ctr">
            <a:solidFill>
              <a:srgbClr val="E7E6E6"/>
            </a:solidFill>
            <a:prstDash val="solid"/>
            <a:miter lim="800000"/>
          </a:ln>
          <a:effectLst/>
        </p:spPr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34744AA-A5B2-963A-1080-A4246A1B23D1}"/>
              </a:ext>
            </a:extLst>
          </p:cNvPr>
          <p:cNvCxnSpPr>
            <a:cxnSpLocks/>
            <a:endCxn id="84" idx="2"/>
          </p:cNvCxnSpPr>
          <p:nvPr/>
        </p:nvCxnSpPr>
        <p:spPr>
          <a:xfrm flipV="1">
            <a:off x="4944196" y="2663766"/>
            <a:ext cx="2197513" cy="492448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FC11A657-D3FD-5F22-1976-29DAAC3421B1}"/>
              </a:ext>
            </a:extLst>
          </p:cNvPr>
          <p:cNvSpPr txBox="1"/>
          <p:nvPr/>
        </p:nvSpPr>
        <p:spPr>
          <a:xfrm>
            <a:off x="6000159" y="2499742"/>
            <a:ext cx="18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 + </a:t>
            </a:r>
            <a:r>
              <a: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</a:t>
            </a: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D55083B2-2CBB-E86C-327D-51652E671EF4}"/>
              </a:ext>
            </a:extLst>
          </p:cNvPr>
          <p:cNvCxnSpPr>
            <a:cxnSpLocks/>
          </p:cNvCxnSpPr>
          <p:nvPr/>
        </p:nvCxnSpPr>
        <p:spPr>
          <a:xfrm>
            <a:off x="7234884" y="2766396"/>
            <a:ext cx="632468" cy="577669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8F083452-DF30-65AF-C9F0-FBC2A23FC579}"/>
              </a:ext>
            </a:extLst>
          </p:cNvPr>
          <p:cNvSpPr txBox="1"/>
          <p:nvPr/>
        </p:nvSpPr>
        <p:spPr>
          <a:xfrm>
            <a:off x="7371148" y="3302089"/>
            <a:ext cx="1765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 </a:t>
            </a:r>
            <a:r>
              <a: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</a:t>
            </a: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x, </a:t>
            </a:r>
            <a:r>
              <a: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</a:t>
            </a: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y, </a:t>
            </a:r>
            <a:r>
              <a: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</a:t>
            </a:r>
            <a:r>
              <a:rPr kumimoji="0" lang="nl-NL" sz="18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</a:t>
            </a: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)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0DDB9BE-A7EC-F562-BDDD-D5B38C3D13C4}"/>
              </a:ext>
            </a:extLst>
          </p:cNvPr>
          <p:cNvCxnSpPr>
            <a:cxnSpLocks/>
          </p:cNvCxnSpPr>
          <p:nvPr/>
        </p:nvCxnSpPr>
        <p:spPr>
          <a:xfrm>
            <a:off x="1756179" y="3735361"/>
            <a:ext cx="1800000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3BE037E-4408-5FF9-1263-75D5F02FCBE4}"/>
              </a:ext>
            </a:extLst>
          </p:cNvPr>
          <p:cNvSpPr txBox="1"/>
          <p:nvPr/>
        </p:nvSpPr>
        <p:spPr>
          <a:xfrm>
            <a:off x="2471640" y="3440074"/>
            <a:ext cx="1623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2DA822B-7F43-7AB2-F695-DC96E8670587}"/>
              </a:ext>
            </a:extLst>
          </p:cNvPr>
          <p:cNvCxnSpPr>
            <a:cxnSpLocks/>
          </p:cNvCxnSpPr>
          <p:nvPr/>
        </p:nvCxnSpPr>
        <p:spPr>
          <a:xfrm flipV="1">
            <a:off x="1756179" y="3107059"/>
            <a:ext cx="0" cy="73705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dash"/>
            <a:miter lim="800000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4DBBBF-24D2-2D65-CFBC-CF55D13BB4F5}"/>
              </a:ext>
            </a:extLst>
          </p:cNvPr>
          <p:cNvCxnSpPr>
            <a:cxnSpLocks/>
          </p:cNvCxnSpPr>
          <p:nvPr/>
        </p:nvCxnSpPr>
        <p:spPr>
          <a:xfrm flipV="1">
            <a:off x="3556179" y="3107059"/>
            <a:ext cx="0" cy="73705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dash"/>
            <a:miter lim="800000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2E0912C-352D-4248-6C48-007961467039}"/>
              </a:ext>
            </a:extLst>
          </p:cNvPr>
          <p:cNvSpPr txBox="1"/>
          <p:nvPr/>
        </p:nvSpPr>
        <p:spPr>
          <a:xfrm>
            <a:off x="5812571" y="3233605"/>
            <a:ext cx="578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R’</a:t>
            </a:r>
          </a:p>
        </p:txBody>
      </p:sp>
    </p:spTree>
    <p:extLst>
      <p:ext uri="{BB962C8B-B14F-4D97-AF65-F5344CB8AC3E}">
        <p14:creationId xmlns:p14="http://schemas.microsoft.com/office/powerpoint/2010/main" val="4157839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Arc 83">
            <a:extLst>
              <a:ext uri="{FF2B5EF4-FFF2-40B4-BE49-F238E27FC236}">
                <a16:creationId xmlns:a16="http://schemas.microsoft.com/office/drawing/2014/main" id="{D376121E-806D-18FF-4DA9-A2CE0EC95F7E}"/>
              </a:ext>
            </a:extLst>
          </p:cNvPr>
          <p:cNvSpPr/>
          <p:nvPr/>
        </p:nvSpPr>
        <p:spPr>
          <a:xfrm>
            <a:off x="4963961" y="2210256"/>
            <a:ext cx="1800000" cy="1800000"/>
          </a:xfrm>
          <a:prstGeom prst="arc">
            <a:avLst>
              <a:gd name="adj1" fmla="val 10840689"/>
              <a:gd name="adj2" fmla="val 0"/>
            </a:avLst>
          </a:prstGeom>
          <a:noFill/>
          <a:ln w="76200" cap="flat" cmpd="sng" algn="ctr">
            <a:solidFill>
              <a:srgbClr val="E7E6E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2D705159-B28F-CC87-0B93-30770395FABC}"/>
              </a:ext>
            </a:extLst>
          </p:cNvPr>
          <p:cNvCxnSpPr>
            <a:cxnSpLocks/>
          </p:cNvCxnSpPr>
          <p:nvPr/>
        </p:nvCxnSpPr>
        <p:spPr>
          <a:xfrm>
            <a:off x="6735439" y="3110256"/>
            <a:ext cx="391675" cy="0"/>
          </a:xfrm>
          <a:prstGeom prst="straightConnector1">
            <a:avLst/>
          </a:prstGeom>
          <a:noFill/>
          <a:ln w="76200" cap="flat" cmpd="sng" algn="ctr">
            <a:solidFill>
              <a:srgbClr val="E7E6E6"/>
            </a:solidFill>
            <a:prstDash val="solid"/>
            <a:miter lim="800000"/>
          </a:ln>
          <a:effectLst/>
        </p:spPr>
      </p:cxnSp>
      <p:sp>
        <p:nvSpPr>
          <p:cNvPr id="11" name="Titel 14">
            <a:extLst>
              <a:ext uri="{FF2B5EF4-FFF2-40B4-BE49-F238E27FC236}">
                <a16:creationId xmlns:a16="http://schemas.microsoft.com/office/drawing/2014/main" id="{C1D5FF1F-A684-B71D-0053-828D28F1D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23479"/>
            <a:ext cx="7571184" cy="936104"/>
          </a:xfrm>
        </p:spPr>
        <p:txBody>
          <a:bodyPr/>
          <a:lstStyle/>
          <a:p>
            <a:r>
              <a:rPr lang="en-GB" err="1"/>
              <a:t>Geometrische</a:t>
            </a:r>
            <a:r>
              <a:rPr lang="en-GB"/>
              <a:t> </a:t>
            </a:r>
            <a:r>
              <a:rPr lang="en-GB" err="1"/>
              <a:t>benadering</a:t>
            </a:r>
            <a:endParaRPr lang="nl-NL"/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9599AA63-FDA9-AEF5-0070-71EE53271079}"/>
              </a:ext>
            </a:extLst>
          </p:cNvPr>
          <p:cNvSpPr/>
          <p:nvPr/>
        </p:nvSpPr>
        <p:spPr>
          <a:xfrm>
            <a:off x="1520292" y="1949522"/>
            <a:ext cx="2281080" cy="2334795"/>
          </a:xfrm>
          <a:prstGeom prst="arc">
            <a:avLst>
              <a:gd name="adj1" fmla="val 10840689"/>
              <a:gd name="adj2" fmla="val 0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8ABEEEB1-55F9-6DE1-B31C-73AC3265518A}"/>
              </a:ext>
            </a:extLst>
          </p:cNvPr>
          <p:cNvSpPr/>
          <p:nvPr/>
        </p:nvSpPr>
        <p:spPr>
          <a:xfrm>
            <a:off x="1756179" y="2207059"/>
            <a:ext cx="1800000" cy="1800000"/>
          </a:xfrm>
          <a:prstGeom prst="arc">
            <a:avLst>
              <a:gd name="adj1" fmla="val 10840689"/>
              <a:gd name="adj2" fmla="val 0"/>
            </a:avLst>
          </a:prstGeom>
          <a:noFill/>
          <a:ln w="76200" cap="flat" cmpd="sng" algn="ctr">
            <a:solidFill>
              <a:srgbClr val="A5A5A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9E5C5AF-3D60-BDC7-E557-673184CA58B5}"/>
              </a:ext>
            </a:extLst>
          </p:cNvPr>
          <p:cNvCxnSpPr>
            <a:cxnSpLocks/>
          </p:cNvCxnSpPr>
          <p:nvPr/>
        </p:nvCxnSpPr>
        <p:spPr>
          <a:xfrm>
            <a:off x="1756179" y="3735361"/>
            <a:ext cx="1800000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5A80BE8-48D1-037A-927B-9295DE89A8F5}"/>
              </a:ext>
            </a:extLst>
          </p:cNvPr>
          <p:cNvSpPr txBox="1"/>
          <p:nvPr/>
        </p:nvSpPr>
        <p:spPr>
          <a:xfrm>
            <a:off x="1849828" y="3440073"/>
            <a:ext cx="1623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koorde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31DD98A-C74C-9F2A-62FB-9F331D97A70E}"/>
              </a:ext>
            </a:extLst>
          </p:cNvPr>
          <p:cNvCxnSpPr>
            <a:cxnSpLocks/>
          </p:cNvCxnSpPr>
          <p:nvPr/>
        </p:nvCxnSpPr>
        <p:spPr>
          <a:xfrm flipV="1">
            <a:off x="1756179" y="3107059"/>
            <a:ext cx="0" cy="73705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dash"/>
            <a:miter lim="800000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9B16046-9183-B1E8-FB64-B67C5BF50453}"/>
              </a:ext>
            </a:extLst>
          </p:cNvPr>
          <p:cNvCxnSpPr>
            <a:cxnSpLocks/>
          </p:cNvCxnSpPr>
          <p:nvPr/>
        </p:nvCxnSpPr>
        <p:spPr>
          <a:xfrm flipV="1">
            <a:off x="3556179" y="3107059"/>
            <a:ext cx="0" cy="73705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dash"/>
            <a:miter lim="800000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41571D9-534E-5160-F820-66515192A190}"/>
              </a:ext>
            </a:extLst>
          </p:cNvPr>
          <p:cNvCxnSpPr>
            <a:cxnSpLocks/>
          </p:cNvCxnSpPr>
          <p:nvPr/>
        </p:nvCxnSpPr>
        <p:spPr>
          <a:xfrm flipV="1">
            <a:off x="2656180" y="2413927"/>
            <a:ext cx="474928" cy="679916"/>
          </a:xfrm>
          <a:prstGeom prst="straightConnector1">
            <a:avLst/>
          </a:prstGeom>
          <a:noFill/>
          <a:ln w="6350" cap="flat" cmpd="sng" algn="ctr">
            <a:solidFill>
              <a:srgbClr val="FFC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E79E587A-B315-FC88-84FE-C8DE1E98B17C}"/>
              </a:ext>
            </a:extLst>
          </p:cNvPr>
          <p:cNvSpPr txBox="1"/>
          <p:nvPr/>
        </p:nvSpPr>
        <p:spPr>
          <a:xfrm>
            <a:off x="2547415" y="2565317"/>
            <a:ext cx="34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</a:p>
        </p:txBody>
      </p:sp>
      <p:sp>
        <p:nvSpPr>
          <p:cNvPr id="43" name="Cross 42">
            <a:extLst>
              <a:ext uri="{FF2B5EF4-FFF2-40B4-BE49-F238E27FC236}">
                <a16:creationId xmlns:a16="http://schemas.microsoft.com/office/drawing/2014/main" id="{AD31D968-6C32-B9C8-29A3-138CEA04AD47}"/>
              </a:ext>
            </a:extLst>
          </p:cNvPr>
          <p:cNvSpPr/>
          <p:nvPr/>
        </p:nvSpPr>
        <p:spPr>
          <a:xfrm rot="19316779">
            <a:off x="2572377" y="3011344"/>
            <a:ext cx="180000" cy="180000"/>
          </a:xfrm>
          <a:prstGeom prst="plus">
            <a:avLst>
              <a:gd name="adj" fmla="val 50000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F2BB5F8-EA85-D911-036C-9CAA8248097A}"/>
              </a:ext>
            </a:extLst>
          </p:cNvPr>
          <p:cNvSpPr txBox="1"/>
          <p:nvPr/>
        </p:nvSpPr>
        <p:spPr>
          <a:xfrm rot="1857439">
            <a:off x="2751829" y="2064636"/>
            <a:ext cx="1623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booglengte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Arc 59">
            <a:extLst>
              <a:ext uri="{FF2B5EF4-FFF2-40B4-BE49-F238E27FC236}">
                <a16:creationId xmlns:a16="http://schemas.microsoft.com/office/drawing/2014/main" id="{EF91A8C3-0C3E-C251-0264-8D410CF38252}"/>
              </a:ext>
            </a:extLst>
          </p:cNvPr>
          <p:cNvSpPr/>
          <p:nvPr/>
        </p:nvSpPr>
        <p:spPr>
          <a:xfrm rot="20970632">
            <a:off x="4886675" y="2221784"/>
            <a:ext cx="2520000" cy="2416486"/>
          </a:xfrm>
          <a:prstGeom prst="arc">
            <a:avLst>
              <a:gd name="adj1" fmla="val 12288942"/>
              <a:gd name="adj2" fmla="val 19973359"/>
            </a:avLst>
          </a:prstGeom>
          <a:noFill/>
          <a:ln w="76200" cap="flat" cmpd="sng" algn="ctr">
            <a:solidFill>
              <a:srgbClr val="A5A5A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0B830C9-8166-B6B0-472C-B59C471E3C0C}"/>
              </a:ext>
            </a:extLst>
          </p:cNvPr>
          <p:cNvSpPr txBox="1"/>
          <p:nvPr/>
        </p:nvSpPr>
        <p:spPr>
          <a:xfrm rot="18611732">
            <a:off x="4467456" y="1915208"/>
            <a:ext cx="1623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booglengte’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7098CCD-D34B-4A5B-5BD3-FDC2ED20200C}"/>
              </a:ext>
            </a:extLst>
          </p:cNvPr>
          <p:cNvSpPr txBox="1"/>
          <p:nvPr/>
        </p:nvSpPr>
        <p:spPr>
          <a:xfrm rot="20979168">
            <a:off x="5234523" y="2669411"/>
            <a:ext cx="1623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koorde’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B74689A-8F85-70DA-A37C-CC906043DAAF}"/>
              </a:ext>
            </a:extLst>
          </p:cNvPr>
          <p:cNvCxnSpPr>
            <a:cxnSpLocks/>
          </p:cNvCxnSpPr>
          <p:nvPr/>
        </p:nvCxnSpPr>
        <p:spPr>
          <a:xfrm flipH="1" flipV="1">
            <a:off x="5727628" y="2344826"/>
            <a:ext cx="754575" cy="1598724"/>
          </a:xfrm>
          <a:prstGeom prst="straightConnector1">
            <a:avLst/>
          </a:prstGeom>
          <a:noFill/>
          <a:ln w="6350" cap="flat" cmpd="sng" algn="ctr">
            <a:solidFill>
              <a:srgbClr val="FFC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3" name="Cross 52">
            <a:extLst>
              <a:ext uri="{FF2B5EF4-FFF2-40B4-BE49-F238E27FC236}">
                <a16:creationId xmlns:a16="http://schemas.microsoft.com/office/drawing/2014/main" id="{4A836A7B-5E92-A6C3-93B0-632B8B89BB51}"/>
              </a:ext>
            </a:extLst>
          </p:cNvPr>
          <p:cNvSpPr/>
          <p:nvPr/>
        </p:nvSpPr>
        <p:spPr>
          <a:xfrm rot="19316779">
            <a:off x="6390418" y="3859640"/>
            <a:ext cx="180000" cy="180000"/>
          </a:xfrm>
          <a:prstGeom prst="plus">
            <a:avLst>
              <a:gd name="adj" fmla="val 50000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EEEB37C-F64A-C2F8-0FBF-364ED84C5AB1}"/>
              </a:ext>
            </a:extLst>
          </p:cNvPr>
          <p:cNvCxnSpPr>
            <a:cxnSpLocks/>
          </p:cNvCxnSpPr>
          <p:nvPr/>
        </p:nvCxnSpPr>
        <p:spPr>
          <a:xfrm flipV="1">
            <a:off x="4938496" y="2668134"/>
            <a:ext cx="2197513" cy="492448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</p:cxnSp>
      <p:sp>
        <p:nvSpPr>
          <p:cNvPr id="62" name="Arc 61">
            <a:extLst>
              <a:ext uri="{FF2B5EF4-FFF2-40B4-BE49-F238E27FC236}">
                <a16:creationId xmlns:a16="http://schemas.microsoft.com/office/drawing/2014/main" id="{B26387C5-5355-0CCE-AD27-5338BAA8FC02}"/>
              </a:ext>
            </a:extLst>
          </p:cNvPr>
          <p:cNvSpPr/>
          <p:nvPr/>
        </p:nvSpPr>
        <p:spPr>
          <a:xfrm>
            <a:off x="4708299" y="2012585"/>
            <a:ext cx="2861541" cy="2791433"/>
          </a:xfrm>
          <a:prstGeom prst="arc">
            <a:avLst>
              <a:gd name="adj1" fmla="val 11651894"/>
              <a:gd name="adj2" fmla="val 19358958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Content Placeholder 5">
            <a:extLst>
              <a:ext uri="{FF2B5EF4-FFF2-40B4-BE49-F238E27FC236}">
                <a16:creationId xmlns:a16="http://schemas.microsoft.com/office/drawing/2014/main" id="{184A23D1-3B82-AF04-FFFA-43ACF3C0702C}"/>
              </a:ext>
            </a:extLst>
          </p:cNvPr>
          <p:cNvSpPr txBox="1">
            <a:spLocks/>
          </p:cNvSpPr>
          <p:nvPr/>
        </p:nvSpPr>
        <p:spPr>
          <a:xfrm>
            <a:off x="1187624" y="1482120"/>
            <a:ext cx="4608512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1338" indent="-169863" algn="l" defTabSz="914400" rtl="0" eaLnBrk="1" latinLnBrk="0" hangingPunct="1">
              <a:spcBef>
                <a:spcPts val="300"/>
              </a:spcBef>
              <a:buSzPct val="100000"/>
              <a:buFont typeface="Calibri" panose="020F0502020204030204" pitchFamily="34" charset="0"/>
              <a:buChar char="◦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93763" indent="-160338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4125" indent="-150813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…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4488" indent="-14605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Effect relatieve verplaatsing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1C211C26-4E12-F430-A0C6-B295121D72F5}"/>
              </a:ext>
            </a:extLst>
          </p:cNvPr>
          <p:cNvSpPr/>
          <p:nvPr/>
        </p:nvSpPr>
        <p:spPr>
          <a:xfrm rot="20970632">
            <a:off x="4892375" y="2217416"/>
            <a:ext cx="2520000" cy="2416486"/>
          </a:xfrm>
          <a:prstGeom prst="arc">
            <a:avLst>
              <a:gd name="adj1" fmla="val 12288942"/>
              <a:gd name="adj2" fmla="val 19973359"/>
            </a:avLst>
          </a:prstGeom>
          <a:noFill/>
          <a:ln w="76200" cap="flat" cmpd="sng" algn="ctr">
            <a:solidFill>
              <a:srgbClr val="A5A5A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0E12C02-120B-C572-1794-00BC47828767}"/>
              </a:ext>
            </a:extLst>
          </p:cNvPr>
          <p:cNvSpPr txBox="1"/>
          <p:nvPr/>
        </p:nvSpPr>
        <p:spPr>
          <a:xfrm>
            <a:off x="5812571" y="3233605"/>
            <a:ext cx="578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R’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3CDD762-FE09-4CF9-8E9A-DD6A583B4E88}"/>
              </a:ext>
            </a:extLst>
          </p:cNvPr>
          <p:cNvSpPr txBox="1"/>
          <p:nvPr/>
        </p:nvSpPr>
        <p:spPr>
          <a:xfrm>
            <a:off x="6000159" y="2499742"/>
            <a:ext cx="18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 + </a:t>
            </a:r>
            <a:r>
              <a: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</a:t>
            </a: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03B567F-5C76-DBFA-B3B2-137A9251490B}"/>
              </a:ext>
            </a:extLst>
          </p:cNvPr>
          <p:cNvSpPr txBox="1"/>
          <p:nvPr/>
        </p:nvSpPr>
        <p:spPr>
          <a:xfrm>
            <a:off x="2471640" y="3440074"/>
            <a:ext cx="1623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CB3F063-0AEA-C573-906A-26F57991A1AA}"/>
              </a:ext>
            </a:extLst>
          </p:cNvPr>
          <p:cNvCxnSpPr>
            <a:cxnSpLocks/>
          </p:cNvCxnSpPr>
          <p:nvPr/>
        </p:nvCxnSpPr>
        <p:spPr>
          <a:xfrm>
            <a:off x="3520489" y="3113946"/>
            <a:ext cx="391675" cy="0"/>
          </a:xfrm>
          <a:prstGeom prst="straightConnector1">
            <a:avLst/>
          </a:prstGeom>
          <a:noFill/>
          <a:ln w="76200" cap="flat" cmpd="sng" algn="ctr">
            <a:solidFill>
              <a:srgbClr val="A5A5A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3BB87600-AC74-2D25-BE87-FD27176076FC}"/>
              </a:ext>
            </a:extLst>
          </p:cNvPr>
          <p:cNvCxnSpPr>
            <a:cxnSpLocks/>
          </p:cNvCxnSpPr>
          <p:nvPr/>
        </p:nvCxnSpPr>
        <p:spPr>
          <a:xfrm>
            <a:off x="1399838" y="3113946"/>
            <a:ext cx="391675" cy="0"/>
          </a:xfrm>
          <a:prstGeom prst="straightConnector1">
            <a:avLst/>
          </a:prstGeom>
          <a:noFill/>
          <a:ln w="76200" cap="flat" cmpd="sng" algn="ctr">
            <a:solidFill>
              <a:srgbClr val="A5A5A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E0C2DA6-4F2E-3F16-32DA-65E0B5CFED2A}"/>
              </a:ext>
            </a:extLst>
          </p:cNvPr>
          <p:cNvCxnSpPr>
            <a:cxnSpLocks/>
          </p:cNvCxnSpPr>
          <p:nvPr/>
        </p:nvCxnSpPr>
        <p:spPr>
          <a:xfrm>
            <a:off x="7109915" y="2653727"/>
            <a:ext cx="342405" cy="10039"/>
          </a:xfrm>
          <a:prstGeom prst="straightConnector1">
            <a:avLst/>
          </a:prstGeom>
          <a:noFill/>
          <a:ln w="76200" cap="flat" cmpd="sng" algn="ctr">
            <a:solidFill>
              <a:srgbClr val="A5A5A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23200EE2-9DA4-2EF0-6A4E-C560BFE7BF2B}"/>
              </a:ext>
            </a:extLst>
          </p:cNvPr>
          <p:cNvCxnSpPr>
            <a:cxnSpLocks/>
          </p:cNvCxnSpPr>
          <p:nvPr/>
        </p:nvCxnSpPr>
        <p:spPr>
          <a:xfrm>
            <a:off x="4552521" y="3110256"/>
            <a:ext cx="391675" cy="0"/>
          </a:xfrm>
          <a:prstGeom prst="straightConnector1">
            <a:avLst/>
          </a:prstGeom>
          <a:noFill/>
          <a:ln w="76200" cap="flat" cmpd="sng" algn="ctr">
            <a:solidFill>
              <a:srgbClr val="A5A5A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9E963873-0135-30DA-6B09-BA0DFB5A680A}"/>
              </a:ext>
            </a:extLst>
          </p:cNvPr>
          <p:cNvCxnSpPr>
            <a:cxnSpLocks/>
          </p:cNvCxnSpPr>
          <p:nvPr/>
        </p:nvCxnSpPr>
        <p:spPr>
          <a:xfrm>
            <a:off x="7234884" y="2766396"/>
            <a:ext cx="632468" cy="577669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FC255FF3-463C-0286-2978-8B27095241E4}"/>
              </a:ext>
            </a:extLst>
          </p:cNvPr>
          <p:cNvSpPr txBox="1"/>
          <p:nvPr/>
        </p:nvSpPr>
        <p:spPr>
          <a:xfrm>
            <a:off x="7371148" y="3302089"/>
            <a:ext cx="1765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 </a:t>
            </a:r>
            <a:r>
              <a: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</a:t>
            </a: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x, </a:t>
            </a:r>
            <a:r>
              <a: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</a:t>
            </a: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y, </a:t>
            </a:r>
            <a:r>
              <a:rPr kumimoji="0" lang="el-G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</a:t>
            </a:r>
            <a:r>
              <a:rPr kumimoji="0" lang="nl-NL" sz="18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</a:t>
            </a: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)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520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954D976-B747-5EFE-42DE-5F287DC57EC9}"/>
              </a:ext>
            </a:extLst>
          </p:cNvPr>
          <p:cNvCxnSpPr>
            <a:cxnSpLocks/>
          </p:cNvCxnSpPr>
          <p:nvPr/>
        </p:nvCxnSpPr>
        <p:spPr>
          <a:xfrm>
            <a:off x="3520489" y="3113946"/>
            <a:ext cx="391675" cy="0"/>
          </a:xfrm>
          <a:prstGeom prst="straightConnector1">
            <a:avLst/>
          </a:prstGeom>
          <a:noFill/>
          <a:ln w="76200" cap="flat" cmpd="sng" algn="ctr">
            <a:solidFill>
              <a:srgbClr val="A5A5A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7F19501-C36E-A8F9-1DDD-96B58ACA72D7}"/>
              </a:ext>
            </a:extLst>
          </p:cNvPr>
          <p:cNvCxnSpPr>
            <a:cxnSpLocks/>
          </p:cNvCxnSpPr>
          <p:nvPr/>
        </p:nvCxnSpPr>
        <p:spPr>
          <a:xfrm>
            <a:off x="1399838" y="3113946"/>
            <a:ext cx="391675" cy="0"/>
          </a:xfrm>
          <a:prstGeom prst="straightConnector1">
            <a:avLst/>
          </a:prstGeom>
          <a:noFill/>
          <a:ln w="76200" cap="flat" cmpd="sng" algn="ctr">
            <a:solidFill>
              <a:srgbClr val="A5A5A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8908928-342B-3954-0563-A1737DBB257C}"/>
              </a:ext>
            </a:extLst>
          </p:cNvPr>
          <p:cNvCxnSpPr>
            <a:cxnSpLocks/>
          </p:cNvCxnSpPr>
          <p:nvPr/>
        </p:nvCxnSpPr>
        <p:spPr>
          <a:xfrm>
            <a:off x="7109915" y="2653727"/>
            <a:ext cx="342405" cy="10039"/>
          </a:xfrm>
          <a:prstGeom prst="straightConnector1">
            <a:avLst/>
          </a:prstGeom>
          <a:noFill/>
          <a:ln w="76200" cap="flat" cmpd="sng" algn="ctr">
            <a:solidFill>
              <a:srgbClr val="A5A5A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0FEA2B0-8971-432B-7A78-9E2B762575A7}"/>
              </a:ext>
            </a:extLst>
          </p:cNvPr>
          <p:cNvCxnSpPr>
            <a:cxnSpLocks/>
          </p:cNvCxnSpPr>
          <p:nvPr/>
        </p:nvCxnSpPr>
        <p:spPr>
          <a:xfrm>
            <a:off x="4552521" y="3110256"/>
            <a:ext cx="391675" cy="0"/>
          </a:xfrm>
          <a:prstGeom prst="straightConnector1">
            <a:avLst/>
          </a:prstGeom>
          <a:noFill/>
          <a:ln w="76200" cap="flat" cmpd="sng" algn="ctr">
            <a:solidFill>
              <a:srgbClr val="A5A5A5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7" name="Arc 6">
            <a:extLst>
              <a:ext uri="{FF2B5EF4-FFF2-40B4-BE49-F238E27FC236}">
                <a16:creationId xmlns:a16="http://schemas.microsoft.com/office/drawing/2014/main" id="{339DFE07-1407-172E-53BA-45C484660A87}"/>
              </a:ext>
            </a:extLst>
          </p:cNvPr>
          <p:cNvSpPr/>
          <p:nvPr/>
        </p:nvSpPr>
        <p:spPr>
          <a:xfrm>
            <a:off x="4963961" y="2210256"/>
            <a:ext cx="1800000" cy="1800000"/>
          </a:xfrm>
          <a:prstGeom prst="arc">
            <a:avLst>
              <a:gd name="adj1" fmla="val 10840689"/>
              <a:gd name="adj2" fmla="val 0"/>
            </a:avLst>
          </a:prstGeom>
          <a:noFill/>
          <a:ln w="76200" cap="flat" cmpd="sng" algn="ctr">
            <a:solidFill>
              <a:srgbClr val="E7E6E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EC2F1A4-7EF6-5A0A-CC3E-D4FFAA649062}"/>
              </a:ext>
            </a:extLst>
          </p:cNvPr>
          <p:cNvCxnSpPr>
            <a:cxnSpLocks/>
          </p:cNvCxnSpPr>
          <p:nvPr/>
        </p:nvCxnSpPr>
        <p:spPr>
          <a:xfrm>
            <a:off x="6735439" y="3110256"/>
            <a:ext cx="391675" cy="0"/>
          </a:xfrm>
          <a:prstGeom prst="straightConnector1">
            <a:avLst/>
          </a:prstGeom>
          <a:noFill/>
          <a:ln w="76200" cap="flat" cmpd="sng" algn="ctr">
            <a:solidFill>
              <a:srgbClr val="E7E6E6"/>
            </a:solidFill>
            <a:prstDash val="solid"/>
            <a:miter lim="800000"/>
          </a:ln>
          <a:effectLst/>
        </p:spPr>
      </p:cxnSp>
      <p:sp>
        <p:nvSpPr>
          <p:cNvPr id="11" name="Titel 14">
            <a:extLst>
              <a:ext uri="{FF2B5EF4-FFF2-40B4-BE49-F238E27FC236}">
                <a16:creationId xmlns:a16="http://schemas.microsoft.com/office/drawing/2014/main" id="{C1D5FF1F-A684-B71D-0053-828D28F1D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23479"/>
            <a:ext cx="7571184" cy="936104"/>
          </a:xfrm>
        </p:spPr>
        <p:txBody>
          <a:bodyPr/>
          <a:lstStyle/>
          <a:p>
            <a:r>
              <a:rPr lang="en-GB" err="1"/>
              <a:t>Geometrische</a:t>
            </a:r>
            <a:r>
              <a:rPr lang="en-GB"/>
              <a:t> </a:t>
            </a:r>
            <a:r>
              <a:rPr lang="en-GB" err="1"/>
              <a:t>benadering</a:t>
            </a:r>
            <a:endParaRPr lang="nl-NL"/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9599AA63-FDA9-AEF5-0070-71EE53271079}"/>
              </a:ext>
            </a:extLst>
          </p:cNvPr>
          <p:cNvSpPr/>
          <p:nvPr/>
        </p:nvSpPr>
        <p:spPr>
          <a:xfrm>
            <a:off x="1520292" y="1949522"/>
            <a:ext cx="2281080" cy="2334795"/>
          </a:xfrm>
          <a:prstGeom prst="arc">
            <a:avLst>
              <a:gd name="adj1" fmla="val 10840689"/>
              <a:gd name="adj2" fmla="val 0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8ABEEEB1-55F9-6DE1-B31C-73AC3265518A}"/>
              </a:ext>
            </a:extLst>
          </p:cNvPr>
          <p:cNvSpPr/>
          <p:nvPr/>
        </p:nvSpPr>
        <p:spPr>
          <a:xfrm>
            <a:off x="1756179" y="2207059"/>
            <a:ext cx="1800000" cy="1800000"/>
          </a:xfrm>
          <a:prstGeom prst="arc">
            <a:avLst>
              <a:gd name="adj1" fmla="val 10840689"/>
              <a:gd name="adj2" fmla="val 0"/>
            </a:avLst>
          </a:prstGeom>
          <a:noFill/>
          <a:ln w="76200" cap="flat" cmpd="sng" algn="ctr">
            <a:solidFill>
              <a:srgbClr val="A5A5A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9E5C5AF-3D60-BDC7-E557-673184CA58B5}"/>
              </a:ext>
            </a:extLst>
          </p:cNvPr>
          <p:cNvCxnSpPr>
            <a:cxnSpLocks/>
          </p:cNvCxnSpPr>
          <p:nvPr/>
        </p:nvCxnSpPr>
        <p:spPr>
          <a:xfrm>
            <a:off x="1756179" y="3735361"/>
            <a:ext cx="1800000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31DD98A-C74C-9F2A-62FB-9F331D97A70E}"/>
              </a:ext>
            </a:extLst>
          </p:cNvPr>
          <p:cNvCxnSpPr>
            <a:cxnSpLocks/>
          </p:cNvCxnSpPr>
          <p:nvPr/>
        </p:nvCxnSpPr>
        <p:spPr>
          <a:xfrm flipV="1">
            <a:off x="1756179" y="3107059"/>
            <a:ext cx="0" cy="73705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dash"/>
            <a:miter lim="800000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9B16046-9183-B1E8-FB64-B67C5BF50453}"/>
              </a:ext>
            </a:extLst>
          </p:cNvPr>
          <p:cNvCxnSpPr>
            <a:cxnSpLocks/>
          </p:cNvCxnSpPr>
          <p:nvPr/>
        </p:nvCxnSpPr>
        <p:spPr>
          <a:xfrm flipV="1">
            <a:off x="3556179" y="3107059"/>
            <a:ext cx="0" cy="73705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dash"/>
            <a:miter lim="800000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41571D9-534E-5160-F820-66515192A190}"/>
              </a:ext>
            </a:extLst>
          </p:cNvPr>
          <p:cNvCxnSpPr>
            <a:cxnSpLocks/>
          </p:cNvCxnSpPr>
          <p:nvPr/>
        </p:nvCxnSpPr>
        <p:spPr>
          <a:xfrm flipV="1">
            <a:off x="2656180" y="2413927"/>
            <a:ext cx="474928" cy="679916"/>
          </a:xfrm>
          <a:prstGeom prst="straightConnector1">
            <a:avLst/>
          </a:prstGeom>
          <a:noFill/>
          <a:ln w="6350" cap="flat" cmpd="sng" algn="ctr">
            <a:solidFill>
              <a:srgbClr val="FFC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E79E587A-B315-FC88-84FE-C8DE1E98B17C}"/>
              </a:ext>
            </a:extLst>
          </p:cNvPr>
          <p:cNvSpPr txBox="1"/>
          <p:nvPr/>
        </p:nvSpPr>
        <p:spPr>
          <a:xfrm>
            <a:off x="2547415" y="2565317"/>
            <a:ext cx="34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</a:p>
        </p:txBody>
      </p:sp>
      <p:sp>
        <p:nvSpPr>
          <p:cNvPr id="43" name="Cross 42">
            <a:extLst>
              <a:ext uri="{FF2B5EF4-FFF2-40B4-BE49-F238E27FC236}">
                <a16:creationId xmlns:a16="http://schemas.microsoft.com/office/drawing/2014/main" id="{AD31D968-6C32-B9C8-29A3-138CEA04AD47}"/>
              </a:ext>
            </a:extLst>
          </p:cNvPr>
          <p:cNvSpPr/>
          <p:nvPr/>
        </p:nvSpPr>
        <p:spPr>
          <a:xfrm rot="19316779">
            <a:off x="2572377" y="3011344"/>
            <a:ext cx="180000" cy="180000"/>
          </a:xfrm>
          <a:prstGeom prst="plus">
            <a:avLst>
              <a:gd name="adj" fmla="val 50000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F2BB5F8-EA85-D911-036C-9CAA8248097A}"/>
              </a:ext>
            </a:extLst>
          </p:cNvPr>
          <p:cNvSpPr txBox="1"/>
          <p:nvPr/>
        </p:nvSpPr>
        <p:spPr>
          <a:xfrm rot="1857439">
            <a:off x="2751829" y="2064636"/>
            <a:ext cx="1623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booglengte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Arc 59">
            <a:extLst>
              <a:ext uri="{FF2B5EF4-FFF2-40B4-BE49-F238E27FC236}">
                <a16:creationId xmlns:a16="http://schemas.microsoft.com/office/drawing/2014/main" id="{EF91A8C3-0C3E-C251-0264-8D410CF38252}"/>
              </a:ext>
            </a:extLst>
          </p:cNvPr>
          <p:cNvSpPr/>
          <p:nvPr/>
        </p:nvSpPr>
        <p:spPr>
          <a:xfrm rot="20970632">
            <a:off x="4886675" y="2221784"/>
            <a:ext cx="2520000" cy="2416486"/>
          </a:xfrm>
          <a:prstGeom prst="arc">
            <a:avLst>
              <a:gd name="adj1" fmla="val 12288942"/>
              <a:gd name="adj2" fmla="val 19973359"/>
            </a:avLst>
          </a:prstGeom>
          <a:noFill/>
          <a:ln w="76200" cap="flat" cmpd="sng" algn="ctr">
            <a:solidFill>
              <a:srgbClr val="A5A5A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0B830C9-8166-B6B0-472C-B59C471E3C0C}"/>
              </a:ext>
            </a:extLst>
          </p:cNvPr>
          <p:cNvSpPr txBox="1"/>
          <p:nvPr/>
        </p:nvSpPr>
        <p:spPr>
          <a:xfrm rot="18611732">
            <a:off x="4467456" y="1915208"/>
            <a:ext cx="1623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booglengte’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B74689A-8F85-70DA-A37C-CC906043DAAF}"/>
              </a:ext>
            </a:extLst>
          </p:cNvPr>
          <p:cNvCxnSpPr>
            <a:cxnSpLocks/>
          </p:cNvCxnSpPr>
          <p:nvPr/>
        </p:nvCxnSpPr>
        <p:spPr>
          <a:xfrm flipH="1" flipV="1">
            <a:off x="5727628" y="2344826"/>
            <a:ext cx="754575" cy="1598724"/>
          </a:xfrm>
          <a:prstGeom prst="straightConnector1">
            <a:avLst/>
          </a:prstGeom>
          <a:noFill/>
          <a:ln w="6350" cap="flat" cmpd="sng" algn="ctr">
            <a:solidFill>
              <a:srgbClr val="FFC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00E588E-6D15-E088-5B42-0143A330621F}"/>
              </a:ext>
            </a:extLst>
          </p:cNvPr>
          <p:cNvSpPr txBox="1"/>
          <p:nvPr/>
        </p:nvSpPr>
        <p:spPr>
          <a:xfrm>
            <a:off x="5812571" y="3233605"/>
            <a:ext cx="578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R’</a:t>
            </a:r>
          </a:p>
        </p:txBody>
      </p:sp>
      <p:sp>
        <p:nvSpPr>
          <p:cNvPr id="53" name="Cross 52">
            <a:extLst>
              <a:ext uri="{FF2B5EF4-FFF2-40B4-BE49-F238E27FC236}">
                <a16:creationId xmlns:a16="http://schemas.microsoft.com/office/drawing/2014/main" id="{4A836A7B-5E92-A6C3-93B0-632B8B89BB51}"/>
              </a:ext>
            </a:extLst>
          </p:cNvPr>
          <p:cNvSpPr/>
          <p:nvPr/>
        </p:nvSpPr>
        <p:spPr>
          <a:xfrm rot="19316779">
            <a:off x="6390418" y="3859640"/>
            <a:ext cx="180000" cy="180000"/>
          </a:xfrm>
          <a:prstGeom prst="plus">
            <a:avLst>
              <a:gd name="adj" fmla="val 50000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EEEB37C-F64A-C2F8-0FBF-364ED84C5AB1}"/>
              </a:ext>
            </a:extLst>
          </p:cNvPr>
          <p:cNvCxnSpPr>
            <a:cxnSpLocks/>
          </p:cNvCxnSpPr>
          <p:nvPr/>
        </p:nvCxnSpPr>
        <p:spPr>
          <a:xfrm flipV="1">
            <a:off x="4938496" y="2668134"/>
            <a:ext cx="2197513" cy="492448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0DFE3ED-A945-5A8E-E000-5F19F129CC47}"/>
              </a:ext>
            </a:extLst>
          </p:cNvPr>
          <p:cNvCxnSpPr>
            <a:cxnSpLocks/>
          </p:cNvCxnSpPr>
          <p:nvPr/>
        </p:nvCxnSpPr>
        <p:spPr>
          <a:xfrm flipH="1" flipV="1">
            <a:off x="7068527" y="2460690"/>
            <a:ext cx="170916" cy="79127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dash"/>
            <a:miter lim="800000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69F914A-A39C-1542-DF41-34C5D6EB512A}"/>
              </a:ext>
            </a:extLst>
          </p:cNvPr>
          <p:cNvCxnSpPr>
            <a:cxnSpLocks/>
          </p:cNvCxnSpPr>
          <p:nvPr/>
        </p:nvCxnSpPr>
        <p:spPr>
          <a:xfrm flipH="1">
            <a:off x="7107030" y="2451904"/>
            <a:ext cx="279710" cy="22501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dash"/>
            <a:miter lim="800000"/>
          </a:ln>
          <a:effectLst/>
        </p:spPr>
      </p:cxnSp>
      <p:sp>
        <p:nvSpPr>
          <p:cNvPr id="62" name="Arc 61">
            <a:extLst>
              <a:ext uri="{FF2B5EF4-FFF2-40B4-BE49-F238E27FC236}">
                <a16:creationId xmlns:a16="http://schemas.microsoft.com/office/drawing/2014/main" id="{B26387C5-5355-0CCE-AD27-5338BAA8FC02}"/>
              </a:ext>
            </a:extLst>
          </p:cNvPr>
          <p:cNvSpPr/>
          <p:nvPr/>
        </p:nvSpPr>
        <p:spPr>
          <a:xfrm>
            <a:off x="4708299" y="2012585"/>
            <a:ext cx="2861541" cy="2791433"/>
          </a:xfrm>
          <a:prstGeom prst="arc">
            <a:avLst>
              <a:gd name="adj1" fmla="val 11651894"/>
              <a:gd name="adj2" fmla="val 19358958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Content Placeholder 5">
            <a:extLst>
              <a:ext uri="{FF2B5EF4-FFF2-40B4-BE49-F238E27FC236}">
                <a16:creationId xmlns:a16="http://schemas.microsoft.com/office/drawing/2014/main" id="{184A23D1-3B82-AF04-FFFA-43ACF3C0702C}"/>
              </a:ext>
            </a:extLst>
          </p:cNvPr>
          <p:cNvSpPr txBox="1">
            <a:spLocks/>
          </p:cNvSpPr>
          <p:nvPr/>
        </p:nvSpPr>
        <p:spPr>
          <a:xfrm>
            <a:off x="1187624" y="1482120"/>
            <a:ext cx="4608512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1338" indent="-169863" algn="l" defTabSz="914400" rtl="0" eaLnBrk="1" latinLnBrk="0" hangingPunct="1">
              <a:spcBef>
                <a:spcPts val="300"/>
              </a:spcBef>
              <a:buSzPct val="100000"/>
              <a:buFont typeface="Calibri" panose="020F0502020204030204" pitchFamily="34" charset="0"/>
              <a:buChar char="◦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93763" indent="-160338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4125" indent="-150813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…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4488" indent="-14605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Effect relatieve verplaatsing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1C211C26-4E12-F430-A0C6-B295121D72F5}"/>
              </a:ext>
            </a:extLst>
          </p:cNvPr>
          <p:cNvSpPr/>
          <p:nvPr/>
        </p:nvSpPr>
        <p:spPr>
          <a:xfrm rot="20970632">
            <a:off x="4892375" y="2217416"/>
            <a:ext cx="2520000" cy="2416486"/>
          </a:xfrm>
          <a:prstGeom prst="arc">
            <a:avLst>
              <a:gd name="adj1" fmla="val 12288942"/>
              <a:gd name="adj2" fmla="val 19973359"/>
            </a:avLst>
          </a:prstGeom>
          <a:noFill/>
          <a:ln w="76200" cap="flat" cmpd="sng" algn="ctr">
            <a:solidFill>
              <a:srgbClr val="A5A5A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4FBE1F-DE5A-C636-A01C-F322FFA20E5A}"/>
              </a:ext>
            </a:extLst>
          </p:cNvPr>
          <p:cNvSpPr/>
          <p:nvPr/>
        </p:nvSpPr>
        <p:spPr>
          <a:xfrm>
            <a:off x="6178073" y="1377157"/>
            <a:ext cx="2861541" cy="26988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δ = √((∆x+2R)</a:t>
            </a:r>
            <a:r>
              <a:rPr kumimoji="0" lang="nl-NL" sz="14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2</a:t>
            </a: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+ ∆y</a:t>
            </a:r>
            <a:r>
              <a:rPr kumimoji="0" lang="nl-NL" sz="14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2</a:t>
            </a: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+ ∆z</a:t>
            </a:r>
            <a:r>
              <a:rPr kumimoji="0" lang="nl-NL" sz="14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2</a:t>
            </a: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) - 2R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koorde = 2R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booglengte = πR = booglengte’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Iteratief kan R’ bepaald worden, waarvoor geldt:</a:t>
            </a:r>
            <a:b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</a:b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2 · R’· </a:t>
            </a:r>
            <a:r>
              <a:rPr kumimoji="0" lang="nl-NL" sz="1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sin</a:t>
            </a: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(1/2·booglengte/R’) = 		koorde’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3AE92F-DE1A-C2A8-6AD8-E999EAF73C3F}"/>
              </a:ext>
            </a:extLst>
          </p:cNvPr>
          <p:cNvSpPr txBox="1"/>
          <p:nvPr/>
        </p:nvSpPr>
        <p:spPr>
          <a:xfrm rot="20979168">
            <a:off x="5234523" y="2669411"/>
            <a:ext cx="1623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koorde’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343740-BDCD-497F-26A9-CF55D9085CF4}"/>
              </a:ext>
            </a:extLst>
          </p:cNvPr>
          <p:cNvSpPr txBox="1"/>
          <p:nvPr/>
        </p:nvSpPr>
        <p:spPr>
          <a:xfrm>
            <a:off x="1849828" y="3440073"/>
            <a:ext cx="1623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koorde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C96DD9-657B-84D5-0AD8-F34F3A207F3D}"/>
              </a:ext>
            </a:extLst>
          </p:cNvPr>
          <p:cNvSpPr txBox="1"/>
          <p:nvPr/>
        </p:nvSpPr>
        <p:spPr>
          <a:xfrm>
            <a:off x="2471640" y="3440074"/>
            <a:ext cx="1623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748095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39E52DD-185D-78DC-B2F6-78078219AAEF}"/>
              </a:ext>
            </a:extLst>
          </p:cNvPr>
          <p:cNvSpPr txBox="1"/>
          <p:nvPr/>
        </p:nvSpPr>
        <p:spPr>
          <a:xfrm>
            <a:off x="1187624" y="3512019"/>
            <a:ext cx="7789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Grotere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rek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profiel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additonele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horizontale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component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flenskracht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Plooivorming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meegenomen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7" name="Titel 14">
            <a:extLst>
              <a:ext uri="{FF2B5EF4-FFF2-40B4-BE49-F238E27FC236}">
                <a16:creationId xmlns:a16="http://schemas.microsoft.com/office/drawing/2014/main" id="{31EAC9F0-E2CE-3BEE-3975-2564CB21A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23479"/>
            <a:ext cx="7571184" cy="936104"/>
          </a:xfrm>
        </p:spPr>
        <p:txBody>
          <a:bodyPr/>
          <a:lstStyle/>
          <a:p>
            <a:r>
              <a:rPr lang="en-GB" err="1"/>
              <a:t>Geometrische</a:t>
            </a:r>
            <a:r>
              <a:rPr lang="en-GB"/>
              <a:t> </a:t>
            </a:r>
            <a:r>
              <a:rPr lang="en-GB" err="1"/>
              <a:t>benadering</a:t>
            </a:r>
            <a:endParaRPr lang="nl-NL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D9718E6E-D887-0BE7-F1B2-5B95A70A2BEE}"/>
              </a:ext>
            </a:extLst>
          </p:cNvPr>
          <p:cNvSpPr txBox="1">
            <a:spLocks/>
          </p:cNvSpPr>
          <p:nvPr/>
        </p:nvSpPr>
        <p:spPr>
          <a:xfrm>
            <a:off x="1187624" y="1482120"/>
            <a:ext cx="4608512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1338" indent="-169863" algn="l" defTabSz="914400" rtl="0" eaLnBrk="1" latinLnBrk="0" hangingPunct="1">
              <a:spcBef>
                <a:spcPts val="300"/>
              </a:spcBef>
              <a:buSzPct val="100000"/>
              <a:buFont typeface="Calibri" panose="020F0502020204030204" pitchFamily="34" charset="0"/>
              <a:buChar char="◦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93763" indent="-160338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4125" indent="-150813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…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4488" indent="-14605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Conclusie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451029B8-CC50-B410-F598-40EFB1245452}"/>
              </a:ext>
            </a:extLst>
          </p:cNvPr>
          <p:cNvSpPr/>
          <p:nvPr/>
        </p:nvSpPr>
        <p:spPr>
          <a:xfrm>
            <a:off x="1756001" y="2213946"/>
            <a:ext cx="1800000" cy="1800000"/>
          </a:xfrm>
          <a:prstGeom prst="arc">
            <a:avLst>
              <a:gd name="adj1" fmla="val 10840689"/>
              <a:gd name="adj2" fmla="val 0"/>
            </a:avLst>
          </a:prstGeom>
          <a:noFill/>
          <a:ln w="76200" cap="flat" cmpd="sng" algn="ctr">
            <a:solidFill>
              <a:srgbClr val="A5A5A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97D1EFD-1CF8-B109-E069-96D291FBBF3D}"/>
              </a:ext>
            </a:extLst>
          </p:cNvPr>
          <p:cNvCxnSpPr>
            <a:cxnSpLocks/>
          </p:cNvCxnSpPr>
          <p:nvPr/>
        </p:nvCxnSpPr>
        <p:spPr>
          <a:xfrm>
            <a:off x="3520489" y="3113946"/>
            <a:ext cx="391675" cy="0"/>
          </a:xfrm>
          <a:prstGeom prst="straightConnector1">
            <a:avLst/>
          </a:prstGeom>
          <a:noFill/>
          <a:ln w="76200" cap="flat" cmpd="sng" algn="ctr">
            <a:solidFill>
              <a:srgbClr val="A5A5A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6901407-7FF4-5ACE-3636-CF091F746147}"/>
              </a:ext>
            </a:extLst>
          </p:cNvPr>
          <p:cNvCxnSpPr>
            <a:cxnSpLocks/>
          </p:cNvCxnSpPr>
          <p:nvPr/>
        </p:nvCxnSpPr>
        <p:spPr>
          <a:xfrm>
            <a:off x="1399838" y="3113946"/>
            <a:ext cx="391675" cy="0"/>
          </a:xfrm>
          <a:prstGeom prst="straightConnector1">
            <a:avLst/>
          </a:prstGeom>
          <a:noFill/>
          <a:ln w="76200" cap="flat" cmpd="sng" algn="ctr">
            <a:solidFill>
              <a:srgbClr val="A5A5A5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4" name="Arc 13">
            <a:extLst>
              <a:ext uri="{FF2B5EF4-FFF2-40B4-BE49-F238E27FC236}">
                <a16:creationId xmlns:a16="http://schemas.microsoft.com/office/drawing/2014/main" id="{C51FAC91-E5CD-4A71-0683-B00E9CB8064B}"/>
              </a:ext>
            </a:extLst>
          </p:cNvPr>
          <p:cNvSpPr/>
          <p:nvPr/>
        </p:nvSpPr>
        <p:spPr>
          <a:xfrm rot="20970632">
            <a:off x="4892375" y="2217416"/>
            <a:ext cx="2520000" cy="2416486"/>
          </a:xfrm>
          <a:prstGeom prst="arc">
            <a:avLst>
              <a:gd name="adj1" fmla="val 12288942"/>
              <a:gd name="adj2" fmla="val 19973359"/>
            </a:avLst>
          </a:prstGeom>
          <a:noFill/>
          <a:ln w="76200" cap="flat" cmpd="sng" algn="ctr">
            <a:solidFill>
              <a:srgbClr val="A5A5A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23E99F2-DF02-4A79-C5F0-783C0D5C9681}"/>
              </a:ext>
            </a:extLst>
          </p:cNvPr>
          <p:cNvCxnSpPr>
            <a:cxnSpLocks/>
          </p:cNvCxnSpPr>
          <p:nvPr/>
        </p:nvCxnSpPr>
        <p:spPr>
          <a:xfrm>
            <a:off x="7109915" y="2653727"/>
            <a:ext cx="342405" cy="10039"/>
          </a:xfrm>
          <a:prstGeom prst="straightConnector1">
            <a:avLst/>
          </a:prstGeom>
          <a:noFill/>
          <a:ln w="76200" cap="flat" cmpd="sng" algn="ctr">
            <a:solidFill>
              <a:srgbClr val="A5A5A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BC0229A-DC96-2ADB-63AC-C4D2E0409C2C}"/>
              </a:ext>
            </a:extLst>
          </p:cNvPr>
          <p:cNvCxnSpPr>
            <a:cxnSpLocks/>
          </p:cNvCxnSpPr>
          <p:nvPr/>
        </p:nvCxnSpPr>
        <p:spPr>
          <a:xfrm>
            <a:off x="4552521" y="3110256"/>
            <a:ext cx="391675" cy="0"/>
          </a:xfrm>
          <a:prstGeom prst="straightConnector1">
            <a:avLst/>
          </a:prstGeom>
          <a:noFill/>
          <a:ln w="76200" cap="flat" cmpd="sng" algn="ctr">
            <a:solidFill>
              <a:srgbClr val="A5A5A5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97E78FD-2CDC-292B-0A2C-11EDE4CE651C}"/>
              </a:ext>
            </a:extLst>
          </p:cNvPr>
          <p:cNvSpPr txBox="1"/>
          <p:nvPr/>
        </p:nvSpPr>
        <p:spPr>
          <a:xfrm>
            <a:off x="2507635" y="2499204"/>
            <a:ext cx="360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BC4F8F3-3361-8156-BE6F-DB01CF5A9343}"/>
              </a:ext>
            </a:extLst>
          </p:cNvPr>
          <p:cNvCxnSpPr>
            <a:cxnSpLocks/>
          </p:cNvCxnSpPr>
          <p:nvPr/>
        </p:nvCxnSpPr>
        <p:spPr>
          <a:xfrm flipV="1">
            <a:off x="2652211" y="2400769"/>
            <a:ext cx="0" cy="21600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B803F37-677B-C5EB-970D-EFD7C0B9FDB7}"/>
              </a:ext>
            </a:extLst>
          </p:cNvPr>
          <p:cNvCxnSpPr>
            <a:cxnSpLocks/>
          </p:cNvCxnSpPr>
          <p:nvPr/>
        </p:nvCxnSpPr>
        <p:spPr>
          <a:xfrm>
            <a:off x="2652211" y="2841713"/>
            <a:ext cx="0" cy="21600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3336285-B978-E8F0-8C5E-94EF704D8940}"/>
              </a:ext>
            </a:extLst>
          </p:cNvPr>
          <p:cNvCxnSpPr>
            <a:cxnSpLocks/>
          </p:cNvCxnSpPr>
          <p:nvPr/>
        </p:nvCxnSpPr>
        <p:spPr>
          <a:xfrm>
            <a:off x="2774651" y="2708600"/>
            <a:ext cx="216000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FD84A4D-2898-FC97-11E5-8E08C76BAF92}"/>
              </a:ext>
            </a:extLst>
          </p:cNvPr>
          <p:cNvCxnSpPr>
            <a:cxnSpLocks/>
          </p:cNvCxnSpPr>
          <p:nvPr/>
        </p:nvCxnSpPr>
        <p:spPr>
          <a:xfrm flipH="1">
            <a:off x="2304235" y="2708600"/>
            <a:ext cx="216000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32C6F14-E68C-A790-F8F1-0BF3169D88CD}"/>
              </a:ext>
            </a:extLst>
          </p:cNvPr>
          <p:cNvCxnSpPr/>
          <p:nvPr/>
        </p:nvCxnSpPr>
        <p:spPr>
          <a:xfrm>
            <a:off x="3554779" y="3156528"/>
            <a:ext cx="0" cy="35132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CFBA3B2-47DB-97A6-E5A9-9E767405633C}"/>
              </a:ext>
            </a:extLst>
          </p:cNvPr>
          <p:cNvCxnSpPr/>
          <p:nvPr/>
        </p:nvCxnSpPr>
        <p:spPr>
          <a:xfrm>
            <a:off x="1754779" y="3156528"/>
            <a:ext cx="0" cy="35132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48AAFA8-B0C1-C0AB-428C-37FF69C2CCB9}"/>
              </a:ext>
            </a:extLst>
          </p:cNvPr>
          <p:cNvSpPr txBox="1"/>
          <p:nvPr/>
        </p:nvSpPr>
        <p:spPr>
          <a:xfrm>
            <a:off x="5898791" y="2499204"/>
            <a:ext cx="360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39A7CFB-85D5-9A3B-61A1-DC4E223A669C}"/>
              </a:ext>
            </a:extLst>
          </p:cNvPr>
          <p:cNvCxnSpPr>
            <a:cxnSpLocks/>
          </p:cNvCxnSpPr>
          <p:nvPr/>
        </p:nvCxnSpPr>
        <p:spPr>
          <a:xfrm flipV="1">
            <a:off x="6043367" y="2400769"/>
            <a:ext cx="0" cy="21600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D281771-E6DB-A100-571E-7B8C7DB81B40}"/>
              </a:ext>
            </a:extLst>
          </p:cNvPr>
          <p:cNvCxnSpPr>
            <a:cxnSpLocks/>
          </p:cNvCxnSpPr>
          <p:nvPr/>
        </p:nvCxnSpPr>
        <p:spPr>
          <a:xfrm>
            <a:off x="6043367" y="2841713"/>
            <a:ext cx="0" cy="21600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6E4F21C-932C-6954-E7D6-9E4C434D2FA4}"/>
              </a:ext>
            </a:extLst>
          </p:cNvPr>
          <p:cNvCxnSpPr>
            <a:cxnSpLocks/>
          </p:cNvCxnSpPr>
          <p:nvPr/>
        </p:nvCxnSpPr>
        <p:spPr>
          <a:xfrm>
            <a:off x="6165807" y="2708600"/>
            <a:ext cx="216000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2817650-13BC-8963-E90A-9D8D33AB67CF}"/>
              </a:ext>
            </a:extLst>
          </p:cNvPr>
          <p:cNvCxnSpPr>
            <a:cxnSpLocks/>
          </p:cNvCxnSpPr>
          <p:nvPr/>
        </p:nvCxnSpPr>
        <p:spPr>
          <a:xfrm flipH="1">
            <a:off x="5695391" y="2708600"/>
            <a:ext cx="216000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00C935C-DE41-E092-B094-1DEEFFA86804}"/>
              </a:ext>
            </a:extLst>
          </p:cNvPr>
          <p:cNvCxnSpPr>
            <a:cxnSpLocks/>
          </p:cNvCxnSpPr>
          <p:nvPr/>
        </p:nvCxnSpPr>
        <p:spPr>
          <a:xfrm flipH="1">
            <a:off x="4788024" y="3156528"/>
            <a:ext cx="172132" cy="4233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5FC2022-FBF9-9CC3-C438-C910AF804064}"/>
              </a:ext>
            </a:extLst>
          </p:cNvPr>
          <p:cNvCxnSpPr>
            <a:cxnSpLocks/>
          </p:cNvCxnSpPr>
          <p:nvPr/>
        </p:nvCxnSpPr>
        <p:spPr>
          <a:xfrm>
            <a:off x="7141701" y="2700092"/>
            <a:ext cx="365946" cy="3911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253BAC3-3A8B-E6F5-6489-A47D79D85885}"/>
              </a:ext>
            </a:extLst>
          </p:cNvPr>
          <p:cNvCxnSpPr>
            <a:cxnSpLocks/>
          </p:cNvCxnSpPr>
          <p:nvPr/>
        </p:nvCxnSpPr>
        <p:spPr>
          <a:xfrm flipH="1">
            <a:off x="4657876" y="3156528"/>
            <a:ext cx="302280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87BA847-781D-8327-13E2-7E84869845CF}"/>
              </a:ext>
            </a:extLst>
          </p:cNvPr>
          <p:cNvCxnSpPr>
            <a:cxnSpLocks/>
          </p:cNvCxnSpPr>
          <p:nvPr/>
        </p:nvCxnSpPr>
        <p:spPr>
          <a:xfrm>
            <a:off x="7132951" y="2700092"/>
            <a:ext cx="383445" cy="14003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323D89B-D32A-7C13-F7EA-0E2C61A0FA20}"/>
              </a:ext>
            </a:extLst>
          </p:cNvPr>
          <p:cNvCxnSpPr>
            <a:cxnSpLocks/>
          </p:cNvCxnSpPr>
          <p:nvPr/>
        </p:nvCxnSpPr>
        <p:spPr>
          <a:xfrm>
            <a:off x="4963754" y="3156528"/>
            <a:ext cx="0" cy="423334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3CC2699-2CFC-968F-C9E7-0E99B1E0D9CD}"/>
              </a:ext>
            </a:extLst>
          </p:cNvPr>
          <p:cNvCxnSpPr>
            <a:cxnSpLocks/>
          </p:cNvCxnSpPr>
          <p:nvPr/>
        </p:nvCxnSpPr>
        <p:spPr>
          <a:xfrm>
            <a:off x="7141701" y="2707093"/>
            <a:ext cx="0" cy="423334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369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4">
            <a:extLst>
              <a:ext uri="{FF2B5EF4-FFF2-40B4-BE49-F238E27FC236}">
                <a16:creationId xmlns:a16="http://schemas.microsoft.com/office/drawing/2014/main" id="{EB008171-5EE7-2B9B-A714-E41533D67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23479"/>
            <a:ext cx="7571184" cy="936104"/>
          </a:xfrm>
        </p:spPr>
        <p:txBody>
          <a:bodyPr/>
          <a:lstStyle/>
          <a:p>
            <a:r>
              <a:rPr lang="nl-NL"/>
              <a:t>FEM benadering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863AF53E-F7B2-556C-41B0-2B5BD8349C70}"/>
              </a:ext>
            </a:extLst>
          </p:cNvPr>
          <p:cNvSpPr txBox="1">
            <a:spLocks/>
          </p:cNvSpPr>
          <p:nvPr/>
        </p:nvSpPr>
        <p:spPr>
          <a:xfrm>
            <a:off x="1187624" y="1482120"/>
            <a:ext cx="4824536" cy="3177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1338" indent="-169863" algn="l" defTabSz="914400" rtl="0" eaLnBrk="1" latinLnBrk="0" hangingPunct="1">
              <a:spcBef>
                <a:spcPts val="300"/>
              </a:spcBef>
              <a:buSzPct val="100000"/>
              <a:buFont typeface="Calibri" panose="020F0502020204030204" pitchFamily="34" charset="0"/>
              <a:buChar char="◦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93763" indent="-160338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4125" indent="-150813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…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4488" indent="-14605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</a:t>
            </a:r>
            <a:b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Lengte : 3 m; buitenste meter buiten beschouwing</a:t>
            </a:r>
            <a:b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Straal : 100 mm</a:t>
            </a:r>
            <a:b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l-NL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Meshgrootte</a:t>
            </a: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: 10 mm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Methode</a:t>
            </a:r>
            <a:b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Verplaatsing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10 - 100 mm; </a:t>
            </a:r>
            <a:r>
              <a:rPr kumimoji="0" lang="el-G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10 mm</a:t>
            </a:r>
            <a:b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zonder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waterdruk</a:t>
            </a:r>
            <a:b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→ 10 x 2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belastinggevallen</a:t>
            </a:r>
            <a:b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→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vervormingen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oplegreacties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interne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spanningen</a:t>
            </a:r>
            <a:b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A7BA80-33C6-E7FF-06E4-35AC803DED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4" t="10776" r="18233" b="6609"/>
          <a:stretch/>
        </p:blipFill>
        <p:spPr bwMode="auto">
          <a:xfrm>
            <a:off x="6012160" y="2319722"/>
            <a:ext cx="2958590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GitHub - Dlubal-Software/RFEM_Python_Client: Python client (or high-level  functions) for RFEM 6 using Web Services, SOAP and WSDL">
            <a:extLst>
              <a:ext uri="{FF2B5EF4-FFF2-40B4-BE49-F238E27FC236}">
                <a16:creationId xmlns:a16="http://schemas.microsoft.com/office/drawing/2014/main" id="{F086D9A5-74D7-F8B9-437F-013CCEB59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07654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042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1115616" y="123479"/>
            <a:ext cx="7571184" cy="936104"/>
          </a:xfrm>
        </p:spPr>
        <p:txBody>
          <a:bodyPr/>
          <a:lstStyle/>
          <a:p>
            <a:r>
              <a:rPr lang="nl-NL"/>
              <a:t>FEM benadering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7173413-61E6-BB43-A7FA-84F12E332F55}"/>
              </a:ext>
            </a:extLst>
          </p:cNvPr>
          <p:cNvGraphicFramePr>
            <a:graphicFrameLocks noGrp="1"/>
          </p:cNvGraphicFramePr>
          <p:nvPr/>
        </p:nvGraphicFramePr>
        <p:xfrm>
          <a:off x="1460416" y="1539602"/>
          <a:ext cx="4968552" cy="2400300"/>
        </p:xfrm>
        <a:graphic>
          <a:graphicData uri="http://schemas.openxmlformats.org/drawingml/2006/table">
            <a:tbl>
              <a:tblPr/>
              <a:tblGrid>
                <a:gridCol w="1475039">
                  <a:extLst>
                    <a:ext uri="{9D8B030D-6E8A-4147-A177-3AD203B41FA5}">
                      <a16:colId xmlns:a16="http://schemas.microsoft.com/office/drawing/2014/main" val="2286643504"/>
                    </a:ext>
                  </a:extLst>
                </a:gridCol>
                <a:gridCol w="685201">
                  <a:extLst>
                    <a:ext uri="{9D8B030D-6E8A-4147-A177-3AD203B41FA5}">
                      <a16:colId xmlns:a16="http://schemas.microsoft.com/office/drawing/2014/main" val="3301840898"/>
                    </a:ext>
                  </a:extLst>
                </a:gridCol>
                <a:gridCol w="789838">
                  <a:extLst>
                    <a:ext uri="{9D8B030D-6E8A-4147-A177-3AD203B41FA5}">
                      <a16:colId xmlns:a16="http://schemas.microsoft.com/office/drawing/2014/main" val="1288642858"/>
                    </a:ext>
                  </a:extLst>
                </a:gridCol>
                <a:gridCol w="2018474">
                  <a:extLst>
                    <a:ext uri="{9D8B030D-6E8A-4147-A177-3AD203B41FA5}">
                      <a16:colId xmlns:a16="http://schemas.microsoft.com/office/drawing/2014/main" val="3809023518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7620" marR="7620" marT="7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7620" marR="7620" marT="7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7620" marR="7620" marT="7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7620" marR="7620" marT="7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56666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Rubber</a:t>
                      </a:r>
                    </a:p>
                  </a:txBody>
                  <a:tcPr marL="7620" marR="7620" marT="7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t :</a:t>
                      </a:r>
                    </a:p>
                  </a:txBody>
                  <a:tcPr marL="7620" marR="7620" marT="7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10</a:t>
                      </a:r>
                    </a:p>
                  </a:txBody>
                  <a:tcPr marL="7620" marR="7620" marT="7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 mm</a:t>
                      </a:r>
                    </a:p>
                  </a:txBody>
                  <a:tcPr marL="7620" marR="7620" marT="7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077080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7620" marR="7620" marT="7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A :</a:t>
                      </a:r>
                    </a:p>
                  </a:txBody>
                  <a:tcPr marL="7620" marR="7620" marT="7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10000</a:t>
                      </a:r>
                    </a:p>
                  </a:txBody>
                  <a:tcPr marL="7620" marR="7620" marT="7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 mm</a:t>
                      </a:r>
                      <a:r>
                        <a:rPr lang="en-GB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2</a:t>
                      </a: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/m</a:t>
                      </a:r>
                    </a:p>
                  </a:txBody>
                  <a:tcPr marL="7620" marR="7620" marT="7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9620474"/>
                  </a:ext>
                </a:extLst>
              </a:tr>
              <a:tr h="86856">
                <a:tc>
                  <a:txBody>
                    <a:bodyPr/>
                    <a:lstStyle/>
                    <a:p>
                      <a:pPr algn="r" fontAlgn="ctr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7620" marR="7620" marT="7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ν :</a:t>
                      </a:r>
                    </a:p>
                  </a:txBody>
                  <a:tcPr marL="7620" marR="7620" marT="7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0.5</a:t>
                      </a:r>
                    </a:p>
                  </a:txBody>
                  <a:tcPr marL="7620" marR="7620" marT="7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 -, </a:t>
                      </a:r>
                      <a:r>
                        <a:rPr lang="en-GB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dwarscontractiefactor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7620" marR="7620" marT="7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959091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7620" marR="7620" marT="7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E :</a:t>
                      </a:r>
                    </a:p>
                  </a:txBody>
                  <a:tcPr marL="7620" marR="7620" marT="7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5</a:t>
                      </a:r>
                    </a:p>
                  </a:txBody>
                  <a:tcPr marL="7620" marR="7620" marT="7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 N/mm</a:t>
                      </a:r>
                      <a:r>
                        <a:rPr lang="en-GB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7620" marR="7620" marT="7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362165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Inlay</a:t>
                      </a:r>
                    </a:p>
                  </a:txBody>
                  <a:tcPr marL="7620" marR="7620" marT="7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EA</a:t>
                      </a:r>
                      <a:r>
                        <a:rPr lang="en-GB" sz="14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I</a:t>
                      </a: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 :</a:t>
                      </a:r>
                    </a:p>
                  </a:txBody>
                  <a:tcPr marL="7620" marR="7620" marT="7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440,000</a:t>
                      </a:r>
                    </a:p>
                  </a:txBody>
                  <a:tcPr marL="7620" marR="7620" marT="7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N/m</a:t>
                      </a:r>
                    </a:p>
                  </a:txBody>
                  <a:tcPr marL="7620" marR="7620" marT="7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938067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7620" marR="7620" marT="7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7620" marR="7620" marT="7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7620" marR="7620" marT="7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7620" marR="7620" marT="7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799887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7620" marR="7620" marT="7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EA</a:t>
                      </a:r>
                      <a:r>
                        <a:rPr lang="en-GB" sz="14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C</a:t>
                      </a: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 :</a:t>
                      </a:r>
                    </a:p>
                  </a:txBody>
                  <a:tcPr marL="7620" marR="7620" marT="7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490,000</a:t>
                      </a:r>
                    </a:p>
                  </a:txBody>
                  <a:tcPr marL="7620" marR="7620" marT="7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N/m</a:t>
                      </a:r>
                    </a:p>
                  </a:txBody>
                  <a:tcPr marL="7620" marR="7620" marT="7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278363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Membraanfactor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7620" marR="7620" marT="7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GB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 (body)"/>
                          <a:ea typeface="+mn-ea"/>
                          <a:cs typeface="+mn-cs"/>
                        </a:rPr>
                        <a:t>EA</a:t>
                      </a:r>
                      <a:r>
                        <a:rPr lang="en-GB" sz="1400" b="0" i="0" u="none" strike="noStrike" kern="1200" baseline="-25000">
                          <a:solidFill>
                            <a:srgbClr val="000000"/>
                          </a:solidFill>
                          <a:effectLst/>
                          <a:latin typeface="Calibri (body)"/>
                          <a:ea typeface="+mn-ea"/>
                          <a:cs typeface="+mn-cs"/>
                        </a:rPr>
                        <a:t>C</a:t>
                      </a:r>
                      <a:r>
                        <a:rPr lang="en-GB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 (body)"/>
                          <a:ea typeface="+mn-ea"/>
                          <a:cs typeface="+mn-cs"/>
                        </a:rPr>
                        <a:t>/EA</a:t>
                      </a:r>
                      <a:r>
                        <a:rPr lang="en-GB" sz="1400" b="0" i="0" u="none" strike="noStrike" kern="1200" baseline="-25000">
                          <a:solidFill>
                            <a:srgbClr val="000000"/>
                          </a:solidFill>
                          <a:effectLst/>
                          <a:latin typeface="Calibri (body)"/>
                          <a:ea typeface="+mn-ea"/>
                          <a:cs typeface="+mn-cs"/>
                        </a:rPr>
                        <a:t>R</a:t>
                      </a:r>
                      <a:r>
                        <a:rPr lang="en-GB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 (body)"/>
                          <a:ea typeface="+mn-ea"/>
                          <a:cs typeface="+mn-cs"/>
                        </a:rPr>
                        <a:t> :</a:t>
                      </a:r>
                    </a:p>
                  </a:txBody>
                  <a:tcPr marL="7620" marR="7620" marT="7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GB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 (body)"/>
                          <a:ea typeface="+mn-ea"/>
                          <a:cs typeface="+mn-cs"/>
                        </a:rPr>
                        <a:t>9.80</a:t>
                      </a:r>
                    </a:p>
                  </a:txBody>
                  <a:tcPr marL="7620" marR="7620" marT="7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 (body)"/>
                          <a:ea typeface="+mn-ea"/>
                          <a:cs typeface="+mn-cs"/>
                        </a:rPr>
                        <a:t>-, </a:t>
                      </a:r>
                      <a:r>
                        <a:rPr lang="en-GB" sz="1400" b="0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 (body)"/>
                          <a:ea typeface="+mn-ea"/>
                          <a:cs typeface="+mn-cs"/>
                        </a:rPr>
                        <a:t>t.o.v</a:t>
                      </a:r>
                      <a:r>
                        <a:rPr lang="en-GB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 (body)"/>
                          <a:ea typeface="+mn-ea"/>
                          <a:cs typeface="+mn-cs"/>
                        </a:rPr>
                        <a:t>. rubber</a:t>
                      </a:r>
                    </a:p>
                  </a:txBody>
                  <a:tcPr marL="7620" marR="7620" marT="76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0413615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804349-C0A5-E6E2-634C-E339A019C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9448" y="3126576"/>
            <a:ext cx="3763376" cy="504056"/>
          </a:xfrm>
        </p:spPr>
        <p:txBody>
          <a:bodyPr/>
          <a:lstStyle/>
          <a:p>
            <a:pPr marL="0" indent="0">
              <a:buNone/>
            </a:pPr>
            <a:r>
              <a:rPr lang="en-GB" sz="1400">
                <a:solidFill>
                  <a:srgbClr val="000000"/>
                </a:solidFill>
                <a:latin typeface="Calibri (body)"/>
              </a:rPr>
              <a:t>De </a:t>
            </a:r>
            <a:r>
              <a:rPr lang="en-GB" sz="1400" err="1">
                <a:solidFill>
                  <a:srgbClr val="000000"/>
                </a:solidFill>
                <a:latin typeface="Calibri (body)"/>
              </a:rPr>
              <a:t>gecombineerde</a:t>
            </a:r>
            <a:r>
              <a:rPr lang="en-GB" sz="1400">
                <a:solidFill>
                  <a:srgbClr val="000000"/>
                </a:solidFill>
                <a:latin typeface="Calibri (body)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Calibri (body)"/>
              </a:rPr>
              <a:t>stijfheid</a:t>
            </a:r>
            <a:r>
              <a:rPr lang="en-GB" sz="1400">
                <a:solidFill>
                  <a:srgbClr val="000000"/>
                </a:solidFill>
                <a:latin typeface="Calibri (body)"/>
              </a:rPr>
              <a:t> van rubber </a:t>
            </a:r>
            <a:r>
              <a:rPr lang="en-GB" sz="1400" err="1">
                <a:solidFill>
                  <a:srgbClr val="000000"/>
                </a:solidFill>
                <a:latin typeface="Calibri (body)"/>
              </a:rPr>
              <a:t>en</a:t>
            </a:r>
            <a:r>
              <a:rPr lang="en-GB" sz="1400">
                <a:solidFill>
                  <a:srgbClr val="000000"/>
                </a:solidFill>
                <a:latin typeface="Calibri (body)"/>
              </a:rPr>
              <a:t> inlays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09CD7A-C744-EC64-9B6A-E72CE07BE5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952" y="2739752"/>
            <a:ext cx="2504768" cy="134069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B13DEF11-A624-A21D-63C9-0BC2135C3F2D}"/>
              </a:ext>
            </a:extLst>
          </p:cNvPr>
          <p:cNvSpPr txBox="1">
            <a:spLocks/>
          </p:cNvSpPr>
          <p:nvPr/>
        </p:nvSpPr>
        <p:spPr>
          <a:xfrm>
            <a:off x="1187624" y="1482120"/>
            <a:ext cx="5328592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1338" indent="-169863" algn="l" defTabSz="914400" rtl="0" eaLnBrk="1" latinLnBrk="0" hangingPunct="1">
              <a:spcBef>
                <a:spcPts val="300"/>
              </a:spcBef>
              <a:buSzPct val="100000"/>
              <a:buFont typeface="Calibri" panose="020F0502020204030204" pitchFamily="34" charset="0"/>
              <a:buChar char="◦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93763" indent="-160338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4125" indent="-150813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…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4488" indent="-14605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Materiaaleigenschappen (lineair zonder slip in opleggingen)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 descr="Afbeelding met tekst&#10;&#10;Automatisch gegenereerde beschrijving">
            <a:extLst>
              <a:ext uri="{FF2B5EF4-FFF2-40B4-BE49-F238E27FC236}">
                <a16:creationId xmlns:a16="http://schemas.microsoft.com/office/drawing/2014/main" id="{06BBBA87-8F4F-A0F8-1B41-BBA49F1978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357086"/>
            <a:ext cx="2323922" cy="130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03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B7B2A30-1C93-8F36-F71C-966D9D807AC6}"/>
              </a:ext>
            </a:extLst>
          </p:cNvPr>
          <p:cNvGraphicFramePr>
            <a:graphicFrameLocks noGrp="1"/>
          </p:cNvGraphicFramePr>
          <p:nvPr/>
        </p:nvGraphicFramePr>
        <p:xfrm>
          <a:off x="1115596" y="3867894"/>
          <a:ext cx="7677578" cy="1887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38789">
                  <a:extLst>
                    <a:ext uri="{9D8B030D-6E8A-4147-A177-3AD203B41FA5}">
                      <a16:colId xmlns:a16="http://schemas.microsoft.com/office/drawing/2014/main" val="1880728644"/>
                    </a:ext>
                  </a:extLst>
                </a:gridCol>
                <a:gridCol w="3838789">
                  <a:extLst>
                    <a:ext uri="{9D8B030D-6E8A-4147-A177-3AD203B41FA5}">
                      <a16:colId xmlns:a16="http://schemas.microsoft.com/office/drawing/2014/main" val="772975683"/>
                    </a:ext>
                  </a:extLst>
                </a:gridCol>
              </a:tblGrid>
              <a:tr h="188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nl-NL" sz="1100" b="0">
                          <a:solidFill>
                            <a:sysClr val="windowText" lastClr="000000"/>
                          </a:solidFill>
                          <a:effectLst/>
                        </a:rPr>
                        <a:t>Aangepaste factoren</a:t>
                      </a:r>
                      <a:endParaRPr lang="en-GB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462" marR="7846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nl-NL" sz="1100" b="0">
                          <a:solidFill>
                            <a:sysClr val="windowText" lastClr="000000"/>
                          </a:solidFill>
                          <a:effectLst/>
                        </a:rPr>
                        <a:t>Resulterende stijfheidsmatrix</a:t>
                      </a:r>
                      <a:endParaRPr lang="en-GB" sz="11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8462" marR="7846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440228"/>
                  </a:ext>
                </a:extLst>
              </a:tr>
            </a:tbl>
          </a:graphicData>
        </a:graphic>
      </p:graphicFrame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1115616" y="123479"/>
            <a:ext cx="7571184" cy="936104"/>
          </a:xfrm>
        </p:spPr>
        <p:txBody>
          <a:bodyPr/>
          <a:lstStyle/>
          <a:p>
            <a:r>
              <a:rPr lang="nl-NL"/>
              <a:t>FEM benadering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ADA70-AE8E-9DA9-CC56-7D7D2EE6CE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596" y="1316961"/>
            <a:ext cx="3789146" cy="2533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A0F98D-C93A-47FD-F309-B5BC3F0D06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28" y="1316961"/>
            <a:ext cx="3789146" cy="2533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317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4">
            <a:extLst>
              <a:ext uri="{FF2B5EF4-FFF2-40B4-BE49-F238E27FC236}">
                <a16:creationId xmlns:a16="http://schemas.microsoft.com/office/drawing/2014/main" id="{EB008171-5EE7-2B9B-A714-E41533D67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23479"/>
            <a:ext cx="7571184" cy="936104"/>
          </a:xfrm>
        </p:spPr>
        <p:txBody>
          <a:bodyPr/>
          <a:lstStyle/>
          <a:p>
            <a:r>
              <a:rPr lang="nl-NL"/>
              <a:t>FEM benadering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75DDBF-D91B-2D79-98D7-36221C1A6B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0385" y="1867496"/>
            <a:ext cx="3323819" cy="2016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9A3D83-2393-15DB-6F92-B293D855E7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7016" y="1867496"/>
            <a:ext cx="3323741" cy="2016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515E0BF-49E4-914A-CA39-32094308AA9C}"/>
              </a:ext>
            </a:extLst>
          </p:cNvPr>
          <p:cNvGraphicFramePr>
            <a:graphicFrameLocks noGrp="1"/>
          </p:cNvGraphicFramePr>
          <p:nvPr/>
        </p:nvGraphicFramePr>
        <p:xfrm>
          <a:off x="1300382" y="3917042"/>
          <a:ext cx="7571184" cy="1649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85592">
                  <a:extLst>
                    <a:ext uri="{9D8B030D-6E8A-4147-A177-3AD203B41FA5}">
                      <a16:colId xmlns:a16="http://schemas.microsoft.com/office/drawing/2014/main" val="2033922788"/>
                    </a:ext>
                  </a:extLst>
                </a:gridCol>
                <a:gridCol w="3785592">
                  <a:extLst>
                    <a:ext uri="{9D8B030D-6E8A-4147-A177-3AD203B41FA5}">
                      <a16:colId xmlns:a16="http://schemas.microsoft.com/office/drawing/2014/main" val="34391533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nl-NL" sz="1000" b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Vervormingen t.g.v. een opgelegde verplaatsing van 50 mm</a:t>
                      </a:r>
                      <a:endParaRPr lang="en-GB" sz="10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nl-NL" sz="1000" b="0">
                          <a:solidFill>
                            <a:sysClr val="windowText" lastClr="000000"/>
                          </a:solidFill>
                          <a:effectLst/>
                        </a:rPr>
                        <a:t>Vervorming t.g.v. waterdruk</a:t>
                      </a:r>
                      <a:endParaRPr lang="en-GB" sz="1000" b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983649"/>
                  </a:ext>
                </a:extLst>
              </a:tr>
            </a:tbl>
          </a:graphicData>
        </a:graphic>
      </p:graphicFrame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F215FD97-5EB5-CAD9-795A-CBEBFE53EB1A}"/>
              </a:ext>
            </a:extLst>
          </p:cNvPr>
          <p:cNvSpPr txBox="1">
            <a:spLocks/>
          </p:cNvSpPr>
          <p:nvPr/>
        </p:nvSpPr>
        <p:spPr>
          <a:xfrm>
            <a:off x="1187624" y="1482120"/>
            <a:ext cx="4608512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1338" indent="-169863" algn="l" defTabSz="914400" rtl="0" eaLnBrk="1" latinLnBrk="0" hangingPunct="1">
              <a:spcBef>
                <a:spcPts val="300"/>
              </a:spcBef>
              <a:buSzPct val="100000"/>
              <a:buFont typeface="Calibri" panose="020F0502020204030204" pitchFamily="34" charset="0"/>
              <a:buChar char="◦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93763" indent="-160338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4125" indent="-150813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…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4488" indent="-14605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 validatie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427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4">
            <a:extLst>
              <a:ext uri="{FF2B5EF4-FFF2-40B4-BE49-F238E27FC236}">
                <a16:creationId xmlns:a16="http://schemas.microsoft.com/office/drawing/2014/main" id="{6B5A11FD-8005-B7BC-9240-85D2FD7E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23479"/>
            <a:ext cx="7571184" cy="936104"/>
          </a:xfrm>
        </p:spPr>
        <p:txBody>
          <a:bodyPr/>
          <a:lstStyle/>
          <a:p>
            <a:r>
              <a:rPr lang="nl-NL"/>
              <a:t>FEM benadering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2305FEA8-D83F-64F2-37BA-BA3B894EFFDC}"/>
              </a:ext>
            </a:extLst>
          </p:cNvPr>
          <p:cNvSpPr txBox="1">
            <a:spLocks/>
          </p:cNvSpPr>
          <p:nvPr/>
        </p:nvSpPr>
        <p:spPr>
          <a:xfrm>
            <a:off x="1187624" y="1482120"/>
            <a:ext cx="4608512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1338" indent="-169863" algn="l" defTabSz="914400" rtl="0" eaLnBrk="1" latinLnBrk="0" hangingPunct="1">
              <a:spcBef>
                <a:spcPts val="300"/>
              </a:spcBef>
              <a:buSzPct val="100000"/>
              <a:buFont typeface="Calibri" panose="020F0502020204030204" pitchFamily="34" charset="0"/>
              <a:buChar char="◦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93763" indent="-160338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4125" indent="-150813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…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4488" indent="-14605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Resultaten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2" descr="La baguette: secrets of France's most addictive food | CNN">
            <a:extLst>
              <a:ext uri="{FF2B5EF4-FFF2-40B4-BE49-F238E27FC236}">
                <a16:creationId xmlns:a16="http://schemas.microsoft.com/office/drawing/2014/main" id="{1B13565E-E0DC-2794-5F0F-05B67DFE8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75508"/>
            <a:ext cx="6012140" cy="3381829"/>
          </a:xfrm>
          <a:prstGeom prst="rect">
            <a:avLst/>
          </a:prstGeom>
          <a:noFill/>
          <a:ln>
            <a:solidFill>
              <a:srgbClr val="A7C10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565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1115616" y="123479"/>
            <a:ext cx="7571184" cy="936104"/>
          </a:xfrm>
        </p:spPr>
        <p:txBody>
          <a:bodyPr/>
          <a:lstStyle/>
          <a:p>
            <a:r>
              <a:rPr lang="nl-NL"/>
              <a:t>Plooivorming bij omegaprofielen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C8352D-B6E8-68CF-62CC-8198C43476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9" r="16777"/>
          <a:stretch/>
        </p:blipFill>
        <p:spPr bwMode="auto">
          <a:xfrm>
            <a:off x="1420242" y="1185490"/>
            <a:ext cx="2592288" cy="277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A1E56A-3F69-C505-7ACD-C898AA389B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01" r="23105"/>
          <a:stretch/>
        </p:blipFill>
        <p:spPr>
          <a:xfrm>
            <a:off x="6632848" y="1185490"/>
            <a:ext cx="1962735" cy="27725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B07711-2229-227C-BFDE-14DCA9B97000}"/>
              </a:ext>
            </a:extLst>
          </p:cNvPr>
          <p:cNvSpPr txBox="1"/>
          <p:nvPr/>
        </p:nvSpPr>
        <p:spPr>
          <a:xfrm>
            <a:off x="1735019" y="3938235"/>
            <a:ext cx="19627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Tweede </a:t>
            </a:r>
            <a:r>
              <a:rPr kumimoji="0" lang="nl-NL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Beneluxtunnel</a:t>
            </a:r>
            <a:endParaRPr kumimoji="0" lang="nl-NL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4" descr="A picture containing building, wooden, close, wood&#10;&#10;Description automatically generated">
            <a:extLst>
              <a:ext uri="{FF2B5EF4-FFF2-40B4-BE49-F238E27FC236}">
                <a16:creationId xmlns:a16="http://schemas.microsoft.com/office/drawing/2014/main" id="{52EB4DFC-F449-67F6-B4F9-D1E24AC1F8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3" r="27372"/>
          <a:stretch/>
        </p:blipFill>
        <p:spPr bwMode="auto">
          <a:xfrm>
            <a:off x="4290937" y="1185491"/>
            <a:ext cx="2063504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E936E1-2A4A-C7A0-4EDA-6E9FEF541A93}"/>
              </a:ext>
            </a:extLst>
          </p:cNvPr>
          <p:cNvSpPr txBox="1"/>
          <p:nvPr/>
        </p:nvSpPr>
        <p:spPr>
          <a:xfrm>
            <a:off x="4341322" y="3938235"/>
            <a:ext cx="19627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nl-NL"/>
            </a:defPPr>
            <a:lvl1pPr algn="ctr">
              <a:defRPr sz="1200" i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Heinenoordtunnel </a:t>
            </a:r>
            <a:endParaRPr kumimoji="0" lang="en-GB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D47C80-77A6-C9CC-BE67-D1153007F34C}"/>
              </a:ext>
            </a:extLst>
          </p:cNvPr>
          <p:cNvSpPr txBox="1"/>
          <p:nvPr/>
        </p:nvSpPr>
        <p:spPr>
          <a:xfrm>
            <a:off x="6790819" y="3938235"/>
            <a:ext cx="16467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nl-NL"/>
            </a:defPPr>
            <a:lvl1pPr algn="ctr">
              <a:defRPr sz="1200" i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Botlektunnel</a:t>
            </a:r>
            <a:endParaRPr kumimoji="0" lang="en-GB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7141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DB7D2-5C78-1660-53ED-40EB69BDB8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5951C1-8DA8-4653-92B2-A71E5781D98D}" type="datetime2">
              <a:rPr kumimoji="0" lang="nl-NL" sz="750" b="0" i="0" u="none" strike="noStrike" kern="1200" cap="none" spc="-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donderdag 28 mei 2026</a:t>
            </a:fld>
            <a:endParaRPr kumimoji="0" lang="nl-NL" sz="750" b="0" i="0" u="none" strike="noStrike" kern="1200" cap="none" spc="-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el 14">
            <a:extLst>
              <a:ext uri="{FF2B5EF4-FFF2-40B4-BE49-F238E27FC236}">
                <a16:creationId xmlns:a16="http://schemas.microsoft.com/office/drawing/2014/main" id="{1535C965-2429-3D11-67D9-F49879D8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23479"/>
            <a:ext cx="7571184" cy="936104"/>
          </a:xfrm>
        </p:spPr>
        <p:txBody>
          <a:bodyPr/>
          <a:lstStyle/>
          <a:p>
            <a:r>
              <a:rPr lang="nl-NL"/>
              <a:t>FEM benadering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63E0F5B-2089-BFE1-C105-0A904DD8DB7F}"/>
              </a:ext>
            </a:extLst>
          </p:cNvPr>
          <p:cNvSpPr txBox="1">
            <a:spLocks/>
          </p:cNvSpPr>
          <p:nvPr/>
        </p:nvSpPr>
        <p:spPr>
          <a:xfrm>
            <a:off x="1187624" y="1482120"/>
            <a:ext cx="4608512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1338" indent="-169863" algn="l" defTabSz="914400" rtl="0" eaLnBrk="1" latinLnBrk="0" hangingPunct="1">
              <a:spcBef>
                <a:spcPts val="300"/>
              </a:spcBef>
              <a:buSzPct val="100000"/>
              <a:buFont typeface="Calibri" panose="020F0502020204030204" pitchFamily="34" charset="0"/>
              <a:buChar char="◦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93763" indent="-160338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4125" indent="-150813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…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4488" indent="-14605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Resultaten: zonder waterdruk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291269-46A7-215E-A1CD-8886DE909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880300"/>
            <a:ext cx="2713990" cy="20085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69D455-EBB4-FE54-E5C4-BBE24B779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662" y="1859022"/>
            <a:ext cx="2713990" cy="20015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374918-C9C9-5F19-15FA-F906244433EA}"/>
              </a:ext>
            </a:extLst>
          </p:cNvPr>
          <p:cNvSpPr txBox="1"/>
          <p:nvPr/>
        </p:nvSpPr>
        <p:spPr>
          <a:xfrm>
            <a:off x="1385512" y="3888805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Vervorming bij 40 mm verplaatsing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49B79A-62F3-E371-BB3E-0DB288614E39}"/>
              </a:ext>
            </a:extLst>
          </p:cNvPr>
          <p:cNvSpPr txBox="1"/>
          <p:nvPr/>
        </p:nvSpPr>
        <p:spPr>
          <a:xfrm>
            <a:off x="4261108" y="3888805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Normaaltrekkracht bij 40 mm verplaatsing.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807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DB7D2-5C78-1660-53ED-40EB69BDB8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5951C1-8DA8-4653-92B2-A71E5781D98D}" type="datetime2">
              <a:rPr kumimoji="0" lang="nl-NL" sz="750" b="0" i="0" u="none" strike="noStrike" kern="1200" cap="none" spc="-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donderdag 28 mei 2026</a:t>
            </a:fld>
            <a:endParaRPr kumimoji="0" lang="nl-NL" sz="750" b="0" i="0" u="none" strike="noStrike" kern="1200" cap="none" spc="-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el 14">
            <a:extLst>
              <a:ext uri="{FF2B5EF4-FFF2-40B4-BE49-F238E27FC236}">
                <a16:creationId xmlns:a16="http://schemas.microsoft.com/office/drawing/2014/main" id="{1535C965-2429-3D11-67D9-F49879D8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23479"/>
            <a:ext cx="7571184" cy="936104"/>
          </a:xfrm>
        </p:spPr>
        <p:txBody>
          <a:bodyPr/>
          <a:lstStyle/>
          <a:p>
            <a:r>
              <a:rPr lang="nl-NL"/>
              <a:t>FEM benadering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63E0F5B-2089-BFE1-C105-0A904DD8DB7F}"/>
              </a:ext>
            </a:extLst>
          </p:cNvPr>
          <p:cNvSpPr txBox="1">
            <a:spLocks/>
          </p:cNvSpPr>
          <p:nvPr/>
        </p:nvSpPr>
        <p:spPr>
          <a:xfrm>
            <a:off x="1187624" y="1482120"/>
            <a:ext cx="4608512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1338" indent="-169863" algn="l" defTabSz="914400" rtl="0" eaLnBrk="1" latinLnBrk="0" hangingPunct="1">
              <a:spcBef>
                <a:spcPts val="300"/>
              </a:spcBef>
              <a:buSzPct val="100000"/>
              <a:buFont typeface="Calibri" panose="020F0502020204030204" pitchFamily="34" charset="0"/>
              <a:buChar char="◦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93763" indent="-160338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4125" indent="-150813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…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4488" indent="-14605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Resultaten: zonder waterdruk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291269-46A7-215E-A1CD-8886DE909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880300"/>
            <a:ext cx="2713990" cy="20085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69D455-EBB4-FE54-E5C4-BBE24B779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662" y="1859022"/>
            <a:ext cx="2713990" cy="20015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374918-C9C9-5F19-15FA-F906244433EA}"/>
              </a:ext>
            </a:extLst>
          </p:cNvPr>
          <p:cNvSpPr txBox="1"/>
          <p:nvPr/>
        </p:nvSpPr>
        <p:spPr>
          <a:xfrm>
            <a:off x="1385512" y="3888805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Vervorming bij 40 mm verplaatsing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49B79A-62F3-E371-BB3E-0DB288614E39}"/>
              </a:ext>
            </a:extLst>
          </p:cNvPr>
          <p:cNvSpPr txBox="1"/>
          <p:nvPr/>
        </p:nvSpPr>
        <p:spPr>
          <a:xfrm>
            <a:off x="4261108" y="3888805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Normaaltrekkracht bij 40 mm verplaatsing.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Graphic 21548">
            <a:extLst>
              <a:ext uri="{FF2B5EF4-FFF2-40B4-BE49-F238E27FC236}">
                <a16:creationId xmlns:a16="http://schemas.microsoft.com/office/drawing/2014/main" id="{8CDD5D6A-F9C3-7CE7-28F3-6E10F001814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4185016" y="1282958"/>
            <a:ext cx="4408173" cy="29464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51811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DB7D2-5C78-1660-53ED-40EB69BDB8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5951C1-8DA8-4653-92B2-A71E5781D98D}" type="datetime2">
              <a:rPr kumimoji="0" lang="nl-NL" sz="750" b="0" i="0" u="none" strike="noStrike" kern="1200" cap="none" spc="-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donderdag 28 mei 2026</a:t>
            </a:fld>
            <a:endParaRPr kumimoji="0" lang="nl-NL" sz="750" b="0" i="0" u="none" strike="noStrike" kern="1200" cap="none" spc="-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el 14">
            <a:extLst>
              <a:ext uri="{FF2B5EF4-FFF2-40B4-BE49-F238E27FC236}">
                <a16:creationId xmlns:a16="http://schemas.microsoft.com/office/drawing/2014/main" id="{1535C965-2429-3D11-67D9-F49879D8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23479"/>
            <a:ext cx="7571184" cy="936104"/>
          </a:xfrm>
        </p:spPr>
        <p:txBody>
          <a:bodyPr/>
          <a:lstStyle/>
          <a:p>
            <a:r>
              <a:rPr lang="nl-NL"/>
              <a:t>FEM benadering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63E0F5B-2089-BFE1-C105-0A904DD8DB7F}"/>
              </a:ext>
            </a:extLst>
          </p:cNvPr>
          <p:cNvSpPr txBox="1">
            <a:spLocks/>
          </p:cNvSpPr>
          <p:nvPr/>
        </p:nvSpPr>
        <p:spPr>
          <a:xfrm>
            <a:off x="1187624" y="1482120"/>
            <a:ext cx="4608512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1338" indent="-169863" algn="l" defTabSz="914400" rtl="0" eaLnBrk="1" latinLnBrk="0" hangingPunct="1">
              <a:spcBef>
                <a:spcPts val="300"/>
              </a:spcBef>
              <a:buSzPct val="100000"/>
              <a:buFont typeface="Calibri" panose="020F0502020204030204" pitchFamily="34" charset="0"/>
              <a:buChar char="◦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93763" indent="-160338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4125" indent="-150813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…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4488" indent="-14605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Resultaten: met waterdruk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D17ADB-5A8B-38D9-7B2D-06CEAD8D1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187" y="0"/>
            <a:ext cx="4041813" cy="5143500"/>
          </a:xfrm>
          <a:prstGeom prst="rect">
            <a:avLst/>
          </a:prstGeom>
        </p:spPr>
      </p:pic>
      <p:pic>
        <p:nvPicPr>
          <p:cNvPr id="17" name="Graphic 21545">
            <a:extLst>
              <a:ext uri="{FF2B5EF4-FFF2-40B4-BE49-F238E27FC236}">
                <a16:creationId xmlns:a16="http://schemas.microsoft.com/office/drawing/2014/main" id="{8D6C7C81-7CA4-EA71-3D85-F042E9E219D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1245189" y="1811508"/>
            <a:ext cx="3170197" cy="20875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F713462-17FD-4C08-3520-DF7BAC682431}"/>
              </a:ext>
            </a:extLst>
          </p:cNvPr>
          <p:cNvSpPr txBox="1"/>
          <p:nvPr/>
        </p:nvSpPr>
        <p:spPr>
          <a:xfrm>
            <a:off x="1195244" y="3908607"/>
            <a:ext cx="464439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Trekkracht in het Omega-profiel als functie van de opgelegde vervorming 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213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DB7D2-5C78-1660-53ED-40EB69BDB8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5951C1-8DA8-4653-92B2-A71E5781D98D}" type="datetime2">
              <a:rPr kumimoji="0" lang="nl-NL" sz="750" b="0" i="0" u="none" strike="noStrike" kern="1200" cap="none" spc="-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donderdag 28 mei 2026</a:t>
            </a:fld>
            <a:endParaRPr kumimoji="0" lang="nl-NL" sz="750" b="0" i="0" u="none" strike="noStrike" kern="1200" cap="none" spc="-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el 14">
            <a:extLst>
              <a:ext uri="{FF2B5EF4-FFF2-40B4-BE49-F238E27FC236}">
                <a16:creationId xmlns:a16="http://schemas.microsoft.com/office/drawing/2014/main" id="{1535C965-2429-3D11-67D9-F49879D8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23479"/>
            <a:ext cx="7571184" cy="936104"/>
          </a:xfrm>
        </p:spPr>
        <p:txBody>
          <a:bodyPr/>
          <a:lstStyle/>
          <a:p>
            <a:r>
              <a:rPr lang="nl-NL"/>
              <a:t>FEM benadering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63E0F5B-2089-BFE1-C105-0A904DD8DB7F}"/>
              </a:ext>
            </a:extLst>
          </p:cNvPr>
          <p:cNvSpPr txBox="1">
            <a:spLocks/>
          </p:cNvSpPr>
          <p:nvPr/>
        </p:nvSpPr>
        <p:spPr>
          <a:xfrm>
            <a:off x="1187624" y="1482120"/>
            <a:ext cx="4608512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1338" indent="-169863" algn="l" defTabSz="914400" rtl="0" eaLnBrk="1" latinLnBrk="0" hangingPunct="1">
              <a:spcBef>
                <a:spcPts val="300"/>
              </a:spcBef>
              <a:buSzPct val="100000"/>
              <a:buFont typeface="Calibri" panose="020F0502020204030204" pitchFamily="34" charset="0"/>
              <a:buChar char="◦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93763" indent="-160338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4125" indent="-150813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…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4488" indent="-14605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Resultaten: met waterdruk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Graphic 21556">
            <a:extLst>
              <a:ext uri="{FF2B5EF4-FFF2-40B4-BE49-F238E27FC236}">
                <a16:creationId xmlns:a16="http://schemas.microsoft.com/office/drawing/2014/main" id="{D90A7D84-07FB-1E1B-C54E-7043D3FD649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 bwMode="auto">
          <a:xfrm>
            <a:off x="971599" y="2062165"/>
            <a:ext cx="2649561" cy="1564000"/>
          </a:xfrm>
          <a:prstGeom prst="rect">
            <a:avLst/>
          </a:prstGeom>
        </p:spPr>
      </p:pic>
      <p:pic>
        <p:nvPicPr>
          <p:cNvPr id="9" name="Graphic 21564">
            <a:extLst>
              <a:ext uri="{FF2B5EF4-FFF2-40B4-BE49-F238E27FC236}">
                <a16:creationId xmlns:a16="http://schemas.microsoft.com/office/drawing/2014/main" id="{70C0E6B4-CF8B-148D-18FF-140DF6B5CF0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3671900" y="2062165"/>
            <a:ext cx="2649561" cy="1564000"/>
          </a:xfrm>
          <a:prstGeom prst="rect">
            <a:avLst/>
          </a:prstGeom>
        </p:spPr>
      </p:pic>
      <p:pic>
        <p:nvPicPr>
          <p:cNvPr id="10" name="Graphic 21567">
            <a:extLst>
              <a:ext uri="{FF2B5EF4-FFF2-40B4-BE49-F238E27FC236}">
                <a16:creationId xmlns:a16="http://schemas.microsoft.com/office/drawing/2014/main" id="{F41F30DE-A6A9-705E-C983-E144C5DBFAF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6372200" y="2062165"/>
            <a:ext cx="2649561" cy="1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46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032163-DB48-690A-FA48-DD6CCFA86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1851670"/>
            <a:ext cx="3456384" cy="792088"/>
          </a:xfrm>
        </p:spPr>
        <p:txBody>
          <a:bodyPr/>
          <a:lstStyle/>
          <a:p>
            <a:pPr>
              <a:buFont typeface="Calibri" panose="020F0502020204030204" pitchFamily="34" charset="0"/>
              <a:buChar char="‐"/>
            </a:pPr>
            <a:r>
              <a:rPr lang="en-GB" err="1"/>
              <a:t>Verhoogde</a:t>
            </a:r>
            <a:r>
              <a:rPr lang="en-GB"/>
              <a:t> interne </a:t>
            </a:r>
            <a:r>
              <a:rPr lang="en-GB" err="1"/>
              <a:t>spanningen</a:t>
            </a:r>
            <a:endParaRPr lang="en-GB"/>
          </a:p>
          <a:p>
            <a:pPr>
              <a:buFont typeface="Calibri" panose="020F0502020204030204" pitchFamily="34" charset="0"/>
              <a:buChar char="‐"/>
            </a:pPr>
            <a:r>
              <a:rPr lang="en-GB" err="1"/>
              <a:t>Fluctuaties</a:t>
            </a:r>
            <a:r>
              <a:rPr lang="en-GB"/>
              <a:t> in </a:t>
            </a:r>
            <a:r>
              <a:rPr lang="en-GB" err="1"/>
              <a:t>klemkracht</a:t>
            </a:r>
            <a:endParaRPr lang="en-GB"/>
          </a:p>
        </p:txBody>
      </p:sp>
      <p:sp>
        <p:nvSpPr>
          <p:cNvPr id="10" name="Titel 14">
            <a:extLst>
              <a:ext uri="{FF2B5EF4-FFF2-40B4-BE49-F238E27FC236}">
                <a16:creationId xmlns:a16="http://schemas.microsoft.com/office/drawing/2014/main" id="{6B5A11FD-8005-B7BC-9240-85D2FD7E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23479"/>
            <a:ext cx="7571184" cy="936104"/>
          </a:xfrm>
        </p:spPr>
        <p:txBody>
          <a:bodyPr/>
          <a:lstStyle/>
          <a:p>
            <a:r>
              <a:rPr lang="nl-NL"/>
              <a:t>FEM benadering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4FD80C30-22E2-3934-8B01-C866386762F1}"/>
              </a:ext>
            </a:extLst>
          </p:cNvPr>
          <p:cNvSpPr txBox="1">
            <a:spLocks/>
          </p:cNvSpPr>
          <p:nvPr/>
        </p:nvSpPr>
        <p:spPr>
          <a:xfrm>
            <a:off x="1187624" y="1482120"/>
            <a:ext cx="4608512" cy="513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1338" indent="-169863" algn="l" defTabSz="914400" rtl="0" eaLnBrk="1" latinLnBrk="0" hangingPunct="1">
              <a:spcBef>
                <a:spcPts val="300"/>
              </a:spcBef>
              <a:buSzPct val="100000"/>
              <a:buFont typeface="Calibri" panose="020F0502020204030204" pitchFamily="34" charset="0"/>
              <a:buChar char="◦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93763" indent="-160338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4125" indent="-150813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…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4488" indent="-14605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Conclusies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A1942BE4-5253-6A5C-D38E-FA78CFA5DDF4}"/>
              </a:ext>
            </a:extLst>
          </p:cNvPr>
          <p:cNvSpPr txBox="1">
            <a:spLocks/>
          </p:cNvSpPr>
          <p:nvPr/>
        </p:nvSpPr>
        <p:spPr>
          <a:xfrm>
            <a:off x="1187624" y="3030550"/>
            <a:ext cx="4608512" cy="513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1338" indent="-169863" algn="l" defTabSz="914400" rtl="0" eaLnBrk="1" latinLnBrk="0" hangingPunct="1">
              <a:spcBef>
                <a:spcPts val="300"/>
              </a:spcBef>
              <a:buSzPct val="100000"/>
              <a:buFont typeface="Calibri" panose="020F0502020204030204" pitchFamily="34" charset="0"/>
              <a:buChar char="◦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93763" indent="-160338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4125" indent="-150813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…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4488" indent="-14605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Discussie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C7FB58-B5D5-D3DB-FB57-9F7B3041C068}"/>
              </a:ext>
            </a:extLst>
          </p:cNvPr>
          <p:cNvSpPr txBox="1">
            <a:spLocks/>
          </p:cNvSpPr>
          <p:nvPr/>
        </p:nvSpPr>
        <p:spPr>
          <a:xfrm>
            <a:off x="1403648" y="3435845"/>
            <a:ext cx="3456384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1338" indent="-169863" algn="l" defTabSz="914400" rtl="0" eaLnBrk="1" latinLnBrk="0" hangingPunct="1">
              <a:spcBef>
                <a:spcPts val="300"/>
              </a:spcBef>
              <a:buSzPct val="100000"/>
              <a:buFont typeface="Calibri" panose="020F0502020204030204" pitchFamily="34" charset="0"/>
              <a:buChar char="◦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93763" indent="-160338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4125" indent="-150813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…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4488" indent="-14605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‐"/>
              <a:tabLst/>
              <a:defRPr/>
            </a:pP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Orthotrope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materiaaleigenschappen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‐"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‐"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95362B5E-DF42-7C15-DF1C-5855A7299D63}"/>
              </a:ext>
            </a:extLst>
          </p:cNvPr>
          <p:cNvSpPr/>
          <p:nvPr/>
        </p:nvSpPr>
        <p:spPr>
          <a:xfrm>
            <a:off x="6977808" y="3130831"/>
            <a:ext cx="1216152" cy="900000"/>
          </a:xfrm>
          <a:prstGeom prst="parallelogram">
            <a:avLst>
              <a:gd name="adj" fmla="val 35583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CF7EB03-C856-9025-EF33-3476BC324F5B}"/>
              </a:ext>
            </a:extLst>
          </p:cNvPr>
          <p:cNvGrpSpPr/>
          <p:nvPr/>
        </p:nvGrpSpPr>
        <p:grpSpPr>
          <a:xfrm rot="1171937">
            <a:off x="7292932" y="2987681"/>
            <a:ext cx="595903" cy="1216153"/>
            <a:chOff x="6228184" y="3363838"/>
            <a:chExt cx="792088" cy="792088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C1FB165-B1FA-69D9-22A4-A97A95C7643D}"/>
                </a:ext>
              </a:extLst>
            </p:cNvPr>
            <p:cNvCxnSpPr>
              <a:cxnSpLocks/>
            </p:cNvCxnSpPr>
            <p:nvPr/>
          </p:nvCxnSpPr>
          <p:spPr>
            <a:xfrm>
              <a:off x="6228184" y="3363838"/>
              <a:ext cx="0" cy="792088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BD8E725-DBB5-8AAC-0E87-653D56804D97}"/>
                </a:ext>
              </a:extLst>
            </p:cNvPr>
            <p:cNvCxnSpPr>
              <a:cxnSpLocks/>
            </p:cNvCxnSpPr>
            <p:nvPr/>
          </p:nvCxnSpPr>
          <p:spPr>
            <a:xfrm>
              <a:off x="6386602" y="3363838"/>
              <a:ext cx="0" cy="792088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E890B4-EAE9-09FE-84DB-E927FC35E6F6}"/>
                </a:ext>
              </a:extLst>
            </p:cNvPr>
            <p:cNvCxnSpPr>
              <a:cxnSpLocks/>
            </p:cNvCxnSpPr>
            <p:nvPr/>
          </p:nvCxnSpPr>
          <p:spPr>
            <a:xfrm>
              <a:off x="6545020" y="3363838"/>
              <a:ext cx="0" cy="792088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C81BE3C-2E2D-50E3-D3C8-CA27505F16AB}"/>
                </a:ext>
              </a:extLst>
            </p:cNvPr>
            <p:cNvCxnSpPr>
              <a:cxnSpLocks/>
            </p:cNvCxnSpPr>
            <p:nvPr/>
          </p:nvCxnSpPr>
          <p:spPr>
            <a:xfrm>
              <a:off x="6703438" y="3363838"/>
              <a:ext cx="0" cy="792088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8AB2484-01A1-5631-92AD-2543580B4F51}"/>
                </a:ext>
              </a:extLst>
            </p:cNvPr>
            <p:cNvCxnSpPr>
              <a:cxnSpLocks/>
            </p:cNvCxnSpPr>
            <p:nvPr/>
          </p:nvCxnSpPr>
          <p:spPr>
            <a:xfrm>
              <a:off x="6861856" y="3363838"/>
              <a:ext cx="0" cy="792088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04C2C72-D574-80F8-E2B6-0179FA40E9BB}"/>
                </a:ext>
              </a:extLst>
            </p:cNvPr>
            <p:cNvCxnSpPr>
              <a:cxnSpLocks/>
            </p:cNvCxnSpPr>
            <p:nvPr/>
          </p:nvCxnSpPr>
          <p:spPr>
            <a:xfrm>
              <a:off x="7020272" y="3363838"/>
              <a:ext cx="0" cy="792088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3D3E942-41C0-F181-F485-71B2B553A565}"/>
              </a:ext>
            </a:extLst>
          </p:cNvPr>
          <p:cNvGrpSpPr/>
          <p:nvPr/>
        </p:nvGrpSpPr>
        <p:grpSpPr>
          <a:xfrm rot="16200000">
            <a:off x="7418232" y="2869656"/>
            <a:ext cx="655643" cy="1428760"/>
            <a:chOff x="6228184" y="3363838"/>
            <a:chExt cx="792088" cy="792088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C5A6F6E-8EC1-531F-6221-417AB4447F07}"/>
                </a:ext>
              </a:extLst>
            </p:cNvPr>
            <p:cNvCxnSpPr>
              <a:cxnSpLocks/>
            </p:cNvCxnSpPr>
            <p:nvPr/>
          </p:nvCxnSpPr>
          <p:spPr>
            <a:xfrm>
              <a:off x="6228184" y="3363838"/>
              <a:ext cx="0" cy="792088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60255C1-3BC5-68D3-04B7-06067F0186C4}"/>
                </a:ext>
              </a:extLst>
            </p:cNvPr>
            <p:cNvCxnSpPr>
              <a:cxnSpLocks/>
            </p:cNvCxnSpPr>
            <p:nvPr/>
          </p:nvCxnSpPr>
          <p:spPr>
            <a:xfrm>
              <a:off x="6386602" y="3363838"/>
              <a:ext cx="0" cy="792088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60BC8D6-A412-BFDC-573E-3E4D3B96E7B3}"/>
                </a:ext>
              </a:extLst>
            </p:cNvPr>
            <p:cNvCxnSpPr>
              <a:cxnSpLocks/>
            </p:cNvCxnSpPr>
            <p:nvPr/>
          </p:nvCxnSpPr>
          <p:spPr>
            <a:xfrm>
              <a:off x="6545020" y="3363838"/>
              <a:ext cx="0" cy="792088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4ACC4E7-08FB-64CF-79F4-35AA5370C86D}"/>
                </a:ext>
              </a:extLst>
            </p:cNvPr>
            <p:cNvCxnSpPr>
              <a:cxnSpLocks/>
            </p:cNvCxnSpPr>
            <p:nvPr/>
          </p:nvCxnSpPr>
          <p:spPr>
            <a:xfrm>
              <a:off x="6703438" y="3363838"/>
              <a:ext cx="0" cy="792088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2F9EB02-CEF2-FB27-F178-E2CCCE8FA0C8}"/>
                </a:ext>
              </a:extLst>
            </p:cNvPr>
            <p:cNvCxnSpPr>
              <a:cxnSpLocks/>
            </p:cNvCxnSpPr>
            <p:nvPr/>
          </p:nvCxnSpPr>
          <p:spPr>
            <a:xfrm>
              <a:off x="6861856" y="3363838"/>
              <a:ext cx="0" cy="792088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90C0530-82F2-C7BB-CB8A-9AC1B54B3A61}"/>
                </a:ext>
              </a:extLst>
            </p:cNvPr>
            <p:cNvCxnSpPr>
              <a:cxnSpLocks/>
            </p:cNvCxnSpPr>
            <p:nvPr/>
          </p:nvCxnSpPr>
          <p:spPr>
            <a:xfrm>
              <a:off x="7020272" y="3363838"/>
              <a:ext cx="0" cy="792088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Parallelogram 63">
            <a:extLst>
              <a:ext uri="{FF2B5EF4-FFF2-40B4-BE49-F238E27FC236}">
                <a16:creationId xmlns:a16="http://schemas.microsoft.com/office/drawing/2014/main" id="{A01AE2BB-F5DF-5277-38EB-2F8BA2D04C84}"/>
              </a:ext>
            </a:extLst>
          </p:cNvPr>
          <p:cNvSpPr/>
          <p:nvPr/>
        </p:nvSpPr>
        <p:spPr>
          <a:xfrm>
            <a:off x="7886045" y="3130831"/>
            <a:ext cx="1216152" cy="900000"/>
          </a:xfrm>
          <a:prstGeom prst="parallelogram">
            <a:avLst>
              <a:gd name="adj" fmla="val 35583"/>
            </a:avLst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Parallelogram 64">
            <a:extLst>
              <a:ext uri="{FF2B5EF4-FFF2-40B4-BE49-F238E27FC236}">
                <a16:creationId xmlns:a16="http://schemas.microsoft.com/office/drawing/2014/main" id="{7213C58B-64AB-4DC6-A0D4-4BAD512C6C38}"/>
              </a:ext>
            </a:extLst>
          </p:cNvPr>
          <p:cNvSpPr/>
          <p:nvPr/>
        </p:nvSpPr>
        <p:spPr>
          <a:xfrm>
            <a:off x="6067276" y="3130831"/>
            <a:ext cx="1216152" cy="900000"/>
          </a:xfrm>
          <a:prstGeom prst="parallelogram">
            <a:avLst>
              <a:gd name="adj" fmla="val 35583"/>
            </a:avLst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AD7EF1-697C-9A99-1E18-85A45559ACC6}"/>
              </a:ext>
            </a:extLst>
          </p:cNvPr>
          <p:cNvGrpSpPr/>
          <p:nvPr/>
        </p:nvGrpSpPr>
        <p:grpSpPr>
          <a:xfrm>
            <a:off x="5730045" y="3135036"/>
            <a:ext cx="655643" cy="900000"/>
            <a:chOff x="6228184" y="3363838"/>
            <a:chExt cx="792088" cy="79208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B9CC952-0569-AFAC-2206-D3B1A65EDEB1}"/>
                </a:ext>
              </a:extLst>
            </p:cNvPr>
            <p:cNvCxnSpPr>
              <a:cxnSpLocks/>
            </p:cNvCxnSpPr>
            <p:nvPr/>
          </p:nvCxnSpPr>
          <p:spPr>
            <a:xfrm>
              <a:off x="6228184" y="3363838"/>
              <a:ext cx="0" cy="792088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8B9B406-2C28-656A-F78B-5BE82A6133D3}"/>
                </a:ext>
              </a:extLst>
            </p:cNvPr>
            <p:cNvCxnSpPr>
              <a:cxnSpLocks/>
            </p:cNvCxnSpPr>
            <p:nvPr/>
          </p:nvCxnSpPr>
          <p:spPr>
            <a:xfrm>
              <a:off x="6386602" y="3363838"/>
              <a:ext cx="0" cy="792088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D1ADB16-C1B2-CD66-BCDA-A0C177A5F7DD}"/>
                </a:ext>
              </a:extLst>
            </p:cNvPr>
            <p:cNvCxnSpPr>
              <a:cxnSpLocks/>
            </p:cNvCxnSpPr>
            <p:nvPr/>
          </p:nvCxnSpPr>
          <p:spPr>
            <a:xfrm>
              <a:off x="6545020" y="3363838"/>
              <a:ext cx="0" cy="792088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91C4470-7059-BC6C-27BA-8D904691DA4D}"/>
                </a:ext>
              </a:extLst>
            </p:cNvPr>
            <p:cNvCxnSpPr>
              <a:cxnSpLocks/>
            </p:cNvCxnSpPr>
            <p:nvPr/>
          </p:nvCxnSpPr>
          <p:spPr>
            <a:xfrm>
              <a:off x="6703438" y="3363838"/>
              <a:ext cx="0" cy="792088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BAEC130-3B65-7D42-4434-91D5ADDAB73C}"/>
                </a:ext>
              </a:extLst>
            </p:cNvPr>
            <p:cNvCxnSpPr>
              <a:cxnSpLocks/>
            </p:cNvCxnSpPr>
            <p:nvPr/>
          </p:nvCxnSpPr>
          <p:spPr>
            <a:xfrm>
              <a:off x="6861856" y="3363838"/>
              <a:ext cx="0" cy="792088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5094250-29AC-32B0-2E07-F82352AF22A1}"/>
                </a:ext>
              </a:extLst>
            </p:cNvPr>
            <p:cNvCxnSpPr>
              <a:cxnSpLocks/>
            </p:cNvCxnSpPr>
            <p:nvPr/>
          </p:nvCxnSpPr>
          <p:spPr>
            <a:xfrm>
              <a:off x="7020272" y="3363838"/>
              <a:ext cx="0" cy="792088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C3D0D47D-78D0-C05F-2D56-6EA9C8BE60BE}"/>
              </a:ext>
            </a:extLst>
          </p:cNvPr>
          <p:cNvSpPr/>
          <p:nvPr/>
        </p:nvSpPr>
        <p:spPr>
          <a:xfrm>
            <a:off x="5616626" y="3130831"/>
            <a:ext cx="900000" cy="900000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9870943-3275-A5EA-75B6-AA345B23161D}"/>
              </a:ext>
            </a:extLst>
          </p:cNvPr>
          <p:cNvGrpSpPr/>
          <p:nvPr/>
        </p:nvGrpSpPr>
        <p:grpSpPr>
          <a:xfrm rot="16200000">
            <a:off x="5738805" y="3134036"/>
            <a:ext cx="655643" cy="900000"/>
            <a:chOff x="6228184" y="3363838"/>
            <a:chExt cx="792088" cy="792088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049A358-2451-D677-2C93-213453FCC37C}"/>
                </a:ext>
              </a:extLst>
            </p:cNvPr>
            <p:cNvCxnSpPr>
              <a:cxnSpLocks/>
            </p:cNvCxnSpPr>
            <p:nvPr/>
          </p:nvCxnSpPr>
          <p:spPr>
            <a:xfrm>
              <a:off x="6228184" y="3363838"/>
              <a:ext cx="0" cy="792088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3B16680-43DC-D1C9-8AE6-8CAA674A1035}"/>
                </a:ext>
              </a:extLst>
            </p:cNvPr>
            <p:cNvCxnSpPr>
              <a:cxnSpLocks/>
            </p:cNvCxnSpPr>
            <p:nvPr/>
          </p:nvCxnSpPr>
          <p:spPr>
            <a:xfrm>
              <a:off x="6386602" y="3363838"/>
              <a:ext cx="0" cy="792088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08EBEB5-6BB3-16E2-AD08-053990763327}"/>
                </a:ext>
              </a:extLst>
            </p:cNvPr>
            <p:cNvCxnSpPr>
              <a:cxnSpLocks/>
            </p:cNvCxnSpPr>
            <p:nvPr/>
          </p:nvCxnSpPr>
          <p:spPr>
            <a:xfrm>
              <a:off x="6545020" y="3363838"/>
              <a:ext cx="0" cy="792088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DEA26AE-7223-2FFF-0ED0-EE94DF015E02}"/>
                </a:ext>
              </a:extLst>
            </p:cNvPr>
            <p:cNvCxnSpPr>
              <a:cxnSpLocks/>
            </p:cNvCxnSpPr>
            <p:nvPr/>
          </p:nvCxnSpPr>
          <p:spPr>
            <a:xfrm>
              <a:off x="6703438" y="3363838"/>
              <a:ext cx="0" cy="792088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7FD5484-DDB1-AB3E-3C62-165CCCA802FF}"/>
                </a:ext>
              </a:extLst>
            </p:cNvPr>
            <p:cNvCxnSpPr>
              <a:cxnSpLocks/>
            </p:cNvCxnSpPr>
            <p:nvPr/>
          </p:nvCxnSpPr>
          <p:spPr>
            <a:xfrm>
              <a:off x="6861856" y="3363838"/>
              <a:ext cx="0" cy="792088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AC357A4-DA5C-4B2C-7A2B-0E1CC66B5753}"/>
                </a:ext>
              </a:extLst>
            </p:cNvPr>
            <p:cNvCxnSpPr>
              <a:cxnSpLocks/>
            </p:cNvCxnSpPr>
            <p:nvPr/>
          </p:nvCxnSpPr>
          <p:spPr>
            <a:xfrm>
              <a:off x="7020272" y="3363838"/>
              <a:ext cx="0" cy="792088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9CEE1312-F340-5681-A65E-9CE48480AA5A}"/>
              </a:ext>
            </a:extLst>
          </p:cNvPr>
          <p:cNvSpPr/>
          <p:nvPr/>
        </p:nvSpPr>
        <p:spPr>
          <a:xfrm>
            <a:off x="6804248" y="2913066"/>
            <a:ext cx="2016224" cy="213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EFE2605-545A-BDBF-E29D-92E70FBAFD92}"/>
              </a:ext>
            </a:extLst>
          </p:cNvPr>
          <p:cNvSpPr/>
          <p:nvPr/>
        </p:nvSpPr>
        <p:spPr>
          <a:xfrm>
            <a:off x="6870045" y="4039373"/>
            <a:ext cx="2016224" cy="229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F11C1A-1EFE-B090-BF4D-21264A4584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23"/>
          <a:stretch/>
        </p:blipFill>
        <p:spPr>
          <a:xfrm>
            <a:off x="5292080" y="1582189"/>
            <a:ext cx="3096343" cy="140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19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8CF011-B8E5-C038-48E0-5B03783B0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08765"/>
            <a:ext cx="3456384" cy="47259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5888A67-1E29-8E05-E346-1BD2F306E01B}"/>
              </a:ext>
            </a:extLst>
          </p:cNvPr>
          <p:cNvSpPr txBox="1"/>
          <p:nvPr/>
        </p:nvSpPr>
        <p:spPr>
          <a:xfrm>
            <a:off x="5508104" y="22906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4"/>
              </a:rPr>
              <a:t>www.cob.nl/document/effect-van-plooivorming-bij-omegaprofielen</a:t>
            </a: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0328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21CDB1-CDCA-E0D2-A82B-798291614350}"/>
              </a:ext>
            </a:extLst>
          </p:cNvPr>
          <p:cNvSpPr/>
          <p:nvPr/>
        </p:nvSpPr>
        <p:spPr>
          <a:xfrm>
            <a:off x="0" y="2283718"/>
            <a:ext cx="9144000" cy="792088"/>
          </a:xfrm>
          <a:prstGeom prst="rect">
            <a:avLst/>
          </a:prstGeom>
          <a:solidFill>
            <a:srgbClr val="A7C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CE33F-8BAD-4878-0941-61F09E7F8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51470"/>
            <a:ext cx="7571184" cy="936104"/>
          </a:xfrm>
        </p:spPr>
        <p:txBody>
          <a:bodyPr/>
          <a:lstStyle/>
          <a:p>
            <a:r>
              <a:rPr lang="en-GB" err="1"/>
              <a:t>Conclusies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D8A06-AAE4-20E3-838A-E298B6D55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059583"/>
            <a:ext cx="7571184" cy="1152127"/>
          </a:xfrm>
        </p:spPr>
        <p:txBody>
          <a:bodyPr/>
          <a:lstStyle/>
          <a:p>
            <a:pPr marL="180000">
              <a:spcBef>
                <a:spcPts val="600"/>
              </a:spcBef>
            </a:pPr>
            <a:r>
              <a:rPr lang="nl-NL"/>
              <a:t>Plooivorming komt door relatieve verplaatsing tussen twee tunnelelementen.</a:t>
            </a:r>
          </a:p>
          <a:p>
            <a:pPr marL="180000">
              <a:spcBef>
                <a:spcPts val="600"/>
              </a:spcBef>
            </a:pPr>
            <a:r>
              <a:rPr lang="nl-NL"/>
              <a:t>Het vervormingsgedrag van een omega is goed te modelleren middels een FEM.</a:t>
            </a:r>
            <a:br>
              <a:rPr lang="en-GB"/>
            </a:br>
            <a:r>
              <a:rPr lang="en-GB"/>
              <a:t>Het </a:t>
            </a:r>
            <a:r>
              <a:rPr lang="en-GB" err="1"/>
              <a:t>spanningsgedrag</a:t>
            </a:r>
            <a:r>
              <a:rPr lang="en-GB"/>
              <a:t> is </a:t>
            </a:r>
            <a:r>
              <a:rPr lang="en-GB" err="1"/>
              <a:t>niet</a:t>
            </a:r>
            <a:r>
              <a:rPr lang="en-GB"/>
              <a:t> met </a:t>
            </a:r>
            <a:r>
              <a:rPr lang="en-GB" err="1"/>
              <a:t>voldoende</a:t>
            </a:r>
            <a:r>
              <a:rPr lang="en-GB"/>
              <a:t> </a:t>
            </a:r>
            <a:r>
              <a:rPr lang="en-GB" err="1"/>
              <a:t>zekerheid</a:t>
            </a:r>
            <a:r>
              <a:rPr lang="en-GB"/>
              <a:t>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kwantificeren</a:t>
            </a:r>
            <a:r>
              <a:rPr lang="en-GB"/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0554CE-F635-4595-A196-849D7CD8E43A}"/>
              </a:ext>
            </a:extLst>
          </p:cNvPr>
          <p:cNvSpPr txBox="1">
            <a:spLocks/>
          </p:cNvSpPr>
          <p:nvPr/>
        </p:nvSpPr>
        <p:spPr>
          <a:xfrm>
            <a:off x="1115616" y="2211710"/>
            <a:ext cx="75711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Hoe </a:t>
            </a:r>
            <a:r>
              <a:rPr kumimoji="0" lang="en-GB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verder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C3FE1A1-2DDD-6DAF-FBFC-3D4F210AC88B}"/>
              </a:ext>
            </a:extLst>
          </p:cNvPr>
          <p:cNvSpPr txBox="1">
            <a:spLocks/>
          </p:cNvSpPr>
          <p:nvPr/>
        </p:nvSpPr>
        <p:spPr>
          <a:xfrm>
            <a:off x="1115616" y="3171076"/>
            <a:ext cx="7571184" cy="1152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1338" indent="-169863" algn="l" defTabSz="914400" rtl="0" eaLnBrk="1" latinLnBrk="0" hangingPunct="1">
              <a:spcBef>
                <a:spcPts val="300"/>
              </a:spcBef>
              <a:buSzPct val="100000"/>
              <a:buFont typeface="Calibri" panose="020F0502020204030204" pitchFamily="34" charset="0"/>
              <a:buChar char="◦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93763" indent="-160338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4125" indent="-150813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…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4488" indent="-14605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marR="0" lvl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Praktijkmetingen voor verdere modelvalidatie </a:t>
            </a: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 </a:t>
            </a:r>
            <a:r>
              <a:rPr kumimoji="0" lang="nl-NL" sz="16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Proefopstelling Zinkvoegen</a:t>
            </a: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180000" marR="0" lvl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Effect van vervuiling onderzoeken.</a:t>
            </a:r>
          </a:p>
          <a:p>
            <a:pPr marL="180000" marR="0" lvl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Status klemsysteem onderzoeken.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8120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37A87-7783-5830-BCEB-29D7679E2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B5099-2979-07D7-A0A3-7E71D1160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51470"/>
            <a:ext cx="7571184" cy="936104"/>
          </a:xfrm>
        </p:spPr>
        <p:txBody>
          <a:bodyPr/>
          <a:lstStyle/>
          <a:p>
            <a:r>
              <a:rPr lang="en-GB" err="1"/>
              <a:t>Aanpak</a:t>
            </a:r>
            <a:r>
              <a:rPr lang="en-GB"/>
              <a:t> </a:t>
            </a:r>
            <a:r>
              <a:rPr lang="en-GB" err="1"/>
              <a:t>werkgroep</a:t>
            </a:r>
            <a:r>
              <a:rPr lang="en-GB"/>
              <a:t> </a:t>
            </a:r>
            <a:r>
              <a:rPr lang="en-GB" err="1"/>
              <a:t>Proefopstelling</a:t>
            </a:r>
            <a:r>
              <a:rPr lang="en-GB"/>
              <a:t> </a:t>
            </a:r>
            <a:r>
              <a:rPr lang="en-GB" err="1"/>
              <a:t>Zinkvoegen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29663-D2FE-7FBF-34B2-7A5283795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059583"/>
            <a:ext cx="7571184" cy="2448271"/>
          </a:xfrm>
        </p:spPr>
        <p:txBody>
          <a:bodyPr>
            <a:normAutofit lnSpcReduction="10000"/>
          </a:bodyPr>
          <a:lstStyle/>
          <a:p>
            <a:pPr marL="180000">
              <a:spcBef>
                <a:spcPts val="600"/>
              </a:spcBef>
            </a:pPr>
            <a:r>
              <a:rPr lang="nl-NL"/>
              <a:t>Doelstelling: kennis ontwikkelen over:</a:t>
            </a:r>
          </a:p>
          <a:p>
            <a:pPr marL="180000">
              <a:spcBef>
                <a:spcPts val="600"/>
              </a:spcBef>
            </a:pPr>
            <a:endParaRPr lang="nl-NL"/>
          </a:p>
          <a:p>
            <a:pPr marL="540363" lvl="1">
              <a:spcBef>
                <a:spcPts val="600"/>
              </a:spcBef>
            </a:pPr>
            <a:r>
              <a:rPr lang="nl-NL"/>
              <a:t>1. Degradatiemechanismen</a:t>
            </a:r>
          </a:p>
          <a:p>
            <a:pPr marL="892788" lvl="2">
              <a:spcBef>
                <a:spcPts val="600"/>
              </a:spcBef>
            </a:pPr>
            <a:r>
              <a:rPr lang="nl-NL"/>
              <a:t>Afname steeldoorsnede van de bouten in relatie tot de klemkracht</a:t>
            </a:r>
          </a:p>
          <a:p>
            <a:pPr marL="892788" lvl="2">
              <a:spcBef>
                <a:spcPts val="600"/>
              </a:spcBef>
            </a:pPr>
            <a:r>
              <a:rPr lang="nl-NL"/>
              <a:t>Beproeven van “oude” Omega profielen</a:t>
            </a:r>
          </a:p>
          <a:p>
            <a:pPr marL="540363" lvl="1">
              <a:spcBef>
                <a:spcPts val="600"/>
              </a:spcBef>
            </a:pPr>
            <a:r>
              <a:rPr lang="nl-NL"/>
              <a:t>2. Plooivorming van Omega-profielen</a:t>
            </a:r>
          </a:p>
          <a:p>
            <a:pPr marL="892788" lvl="2">
              <a:spcBef>
                <a:spcPts val="600"/>
              </a:spcBef>
            </a:pPr>
            <a:r>
              <a:rPr lang="nl-NL"/>
              <a:t>Validatie FEM modellen</a:t>
            </a:r>
          </a:p>
          <a:p>
            <a:pPr marL="892788" lvl="2">
              <a:spcBef>
                <a:spcPts val="600"/>
              </a:spcBef>
            </a:pPr>
            <a:r>
              <a:rPr lang="nl-NL"/>
              <a:t>Bezwijkgedrag bij grotere deformaties (dwars en langs)</a:t>
            </a:r>
          </a:p>
          <a:p>
            <a:pPr marL="540363" lvl="1">
              <a:spcBef>
                <a:spcPts val="600"/>
              </a:spcBef>
            </a:pPr>
            <a:r>
              <a:rPr lang="nl-NL"/>
              <a:t>3. Interacties tussen degradatie en deformatie in zinkvoegen </a:t>
            </a:r>
          </a:p>
          <a:p>
            <a:pPr marL="892788" lvl="2">
              <a:spcBef>
                <a:spcPts val="600"/>
              </a:spcBef>
            </a:pPr>
            <a:endParaRPr lang="nl-NL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E4A382-4DAD-3E5D-1004-A3B77E4F998B}"/>
              </a:ext>
            </a:extLst>
          </p:cNvPr>
          <p:cNvSpPr txBox="1">
            <a:spLocks/>
          </p:cNvSpPr>
          <p:nvPr/>
        </p:nvSpPr>
        <p:spPr>
          <a:xfrm>
            <a:off x="1115616" y="3171076"/>
            <a:ext cx="7571184" cy="1152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1338" indent="-169863" algn="l" defTabSz="914400" rtl="0" eaLnBrk="1" latinLnBrk="0" hangingPunct="1">
              <a:spcBef>
                <a:spcPts val="300"/>
              </a:spcBef>
              <a:buSzPct val="100000"/>
              <a:buFont typeface="Calibri" panose="020F0502020204030204" pitchFamily="34" charset="0"/>
              <a:buChar char="◦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93763" indent="-160338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4125" indent="-150813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…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4488" indent="-14605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marR="0" lvl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4446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3C2D9-CB59-05E4-BD24-DC69CF5F3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49D8-34FE-EFFA-E86C-476390BBE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51470"/>
            <a:ext cx="7571184" cy="936104"/>
          </a:xfrm>
        </p:spPr>
        <p:txBody>
          <a:bodyPr/>
          <a:lstStyle/>
          <a:p>
            <a:r>
              <a:rPr lang="en-GB" err="1"/>
              <a:t>Aanpak</a:t>
            </a:r>
            <a:r>
              <a:rPr lang="en-GB"/>
              <a:t> </a:t>
            </a:r>
            <a:r>
              <a:rPr lang="en-GB" err="1"/>
              <a:t>werkgroep</a:t>
            </a:r>
            <a:r>
              <a:rPr lang="en-GB"/>
              <a:t> </a:t>
            </a:r>
            <a:r>
              <a:rPr lang="en-GB" err="1"/>
              <a:t>Proefopstelling</a:t>
            </a:r>
            <a:r>
              <a:rPr lang="en-GB"/>
              <a:t> </a:t>
            </a:r>
            <a:r>
              <a:rPr lang="en-GB" err="1"/>
              <a:t>Zinkvoegen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80775-BD20-43D9-3F5C-97FFE173A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059583"/>
            <a:ext cx="7571184" cy="1152127"/>
          </a:xfrm>
        </p:spPr>
        <p:txBody>
          <a:bodyPr>
            <a:normAutofit/>
          </a:bodyPr>
          <a:lstStyle/>
          <a:p>
            <a:pPr marL="180000">
              <a:spcBef>
                <a:spcPts val="600"/>
              </a:spcBef>
            </a:pPr>
            <a:r>
              <a:rPr lang="nl-NL"/>
              <a:t>Planning: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98919A3-0660-56C6-ABD9-790082C560BC}"/>
              </a:ext>
            </a:extLst>
          </p:cNvPr>
          <p:cNvSpPr txBox="1">
            <a:spLocks/>
          </p:cNvSpPr>
          <p:nvPr/>
        </p:nvSpPr>
        <p:spPr>
          <a:xfrm>
            <a:off x="1115616" y="3171076"/>
            <a:ext cx="7571184" cy="1152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1338" indent="-169863" algn="l" defTabSz="914400" rtl="0" eaLnBrk="1" latinLnBrk="0" hangingPunct="1">
              <a:spcBef>
                <a:spcPts val="300"/>
              </a:spcBef>
              <a:buSzPct val="100000"/>
              <a:buFont typeface="Calibri" panose="020F0502020204030204" pitchFamily="34" charset="0"/>
              <a:buChar char="◦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93763" indent="-160338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4125" indent="-150813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…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4488" indent="-14605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marR="0" lvl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F3480320-A53E-6846-5EF4-FD6A901EF991}"/>
              </a:ext>
            </a:extLst>
          </p:cNvPr>
          <p:cNvGraphicFramePr>
            <a:graphicFrameLocks noGrp="1"/>
          </p:cNvGraphicFramePr>
          <p:nvPr/>
        </p:nvGraphicFramePr>
        <p:xfrm>
          <a:off x="1619672" y="1946940"/>
          <a:ext cx="6912769" cy="1660169"/>
        </p:xfrm>
        <a:graphic>
          <a:graphicData uri="http://schemas.openxmlformats.org/drawingml/2006/table">
            <a:tbl>
              <a:tblPr/>
              <a:tblGrid>
                <a:gridCol w="320460">
                  <a:extLst>
                    <a:ext uri="{9D8B030D-6E8A-4147-A177-3AD203B41FA5}">
                      <a16:colId xmlns:a16="http://schemas.microsoft.com/office/drawing/2014/main" val="1731004575"/>
                    </a:ext>
                  </a:extLst>
                </a:gridCol>
                <a:gridCol w="4864116">
                  <a:extLst>
                    <a:ext uri="{9D8B030D-6E8A-4147-A177-3AD203B41FA5}">
                      <a16:colId xmlns:a16="http://schemas.microsoft.com/office/drawing/2014/main" val="3299748584"/>
                    </a:ext>
                  </a:extLst>
                </a:gridCol>
                <a:gridCol w="1728193">
                  <a:extLst>
                    <a:ext uri="{9D8B030D-6E8A-4147-A177-3AD203B41FA5}">
                      <a16:colId xmlns:a16="http://schemas.microsoft.com/office/drawing/2014/main" val="1368581877"/>
                    </a:ext>
                  </a:extLst>
                </a:gridCol>
              </a:tblGrid>
              <a:tr h="304124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85"/>
                        </a:lnSpc>
                        <a:buNone/>
                      </a:pPr>
                      <a:r>
                        <a:rPr lang="nl-NL" sz="1100" b="1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85"/>
                        </a:lnSpc>
                        <a:buNone/>
                      </a:pPr>
                      <a:r>
                        <a:rPr lang="nl-NL" sz="1100" b="1" i="0">
                          <a:effectLst/>
                          <a:latin typeface="Calibri" panose="020F0502020204030204" pitchFamily="34" charset="0"/>
                        </a:rPr>
                        <a:t>Deliverables</a:t>
                      </a:r>
                      <a:r>
                        <a:rPr lang="nl-NL" sz="11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85"/>
                        </a:lnSpc>
                        <a:buNone/>
                      </a:pPr>
                      <a:r>
                        <a:rPr lang="nl-NL" sz="1100" b="1" i="0">
                          <a:effectLst/>
                          <a:latin typeface="Calibri" panose="020F0502020204030204" pitchFamily="34" charset="0"/>
                        </a:rPr>
                        <a:t>Geplande opleverdatum</a:t>
                      </a:r>
                      <a:r>
                        <a:rPr lang="nl-NL" sz="11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l-NL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092102"/>
                  </a:ext>
                </a:extLst>
              </a:tr>
              <a:tr h="22199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85"/>
                        </a:lnSpc>
                        <a:buNone/>
                      </a:pPr>
                      <a:r>
                        <a:rPr lang="nl-NL" sz="1100" b="0" i="0">
                          <a:effectLst/>
                          <a:latin typeface="Calibri" panose="020F0502020204030204" pitchFamily="34" charset="0"/>
                        </a:rPr>
                        <a:t>1 </a:t>
                      </a:r>
                      <a:endParaRPr lang="nl-NL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85"/>
                        </a:lnSpc>
                        <a:buNone/>
                      </a:pPr>
                      <a:r>
                        <a:rPr lang="nl-NL" sz="1100" b="0" i="0">
                          <a:effectLst/>
                          <a:latin typeface="Calibri" panose="020F0502020204030204" pitchFamily="34" charset="0"/>
                        </a:rPr>
                        <a:t>Functionele omschrijving testopstelling </a:t>
                      </a:r>
                      <a:endParaRPr lang="nl-NL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85"/>
                        </a:lnSpc>
                        <a:buNone/>
                      </a:pPr>
                      <a:r>
                        <a:rPr lang="nl-NL" sz="1100" b="0" i="0">
                          <a:effectLst/>
                          <a:latin typeface="Calibri" panose="020F0502020204030204" pitchFamily="34" charset="0"/>
                        </a:rPr>
                        <a:t>1-6-2026 </a:t>
                      </a:r>
                      <a:endParaRPr lang="nl-NL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8522263"/>
                  </a:ext>
                </a:extLst>
              </a:tr>
              <a:tr h="22199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85"/>
                        </a:lnSpc>
                        <a:buNone/>
                      </a:pPr>
                      <a:r>
                        <a:rPr lang="nl-NL" sz="1100" b="0" i="0">
                          <a:effectLst/>
                          <a:latin typeface="Calibri" panose="020F0502020204030204" pitchFamily="34" charset="0"/>
                        </a:rPr>
                        <a:t>2 </a:t>
                      </a:r>
                      <a:endParaRPr lang="nl-NL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85"/>
                        </a:lnSpc>
                        <a:buNone/>
                      </a:pPr>
                      <a:r>
                        <a:rPr lang="nl-NL" sz="1100" b="0" i="0">
                          <a:effectLst/>
                          <a:latin typeface="Calibri" panose="020F0502020204030204" pitchFamily="34" charset="0"/>
                        </a:rPr>
                        <a:t>VO/DO/UO Ontwerp testopstelling(en) </a:t>
                      </a:r>
                      <a:endParaRPr lang="nl-NL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85"/>
                        </a:lnSpc>
                        <a:buNone/>
                      </a:pPr>
                      <a:r>
                        <a:rPr lang="nl-NL" sz="1100" b="0" i="0">
                          <a:effectLst/>
                          <a:latin typeface="Calibri" panose="020F0502020204030204" pitchFamily="34" charset="0"/>
                        </a:rPr>
                        <a:t>1-10-2026 </a:t>
                      </a:r>
                      <a:endParaRPr lang="nl-NL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016239"/>
                  </a:ext>
                </a:extLst>
              </a:tr>
              <a:tr h="22199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85"/>
                        </a:lnSpc>
                        <a:buNone/>
                      </a:pPr>
                      <a:r>
                        <a:rPr lang="nl-NL" sz="1100" b="0" i="0">
                          <a:effectLst/>
                          <a:latin typeface="Calibri" panose="020F0502020204030204" pitchFamily="34" charset="0"/>
                        </a:rPr>
                        <a:t>3 </a:t>
                      </a:r>
                      <a:endParaRPr lang="nl-NL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85"/>
                        </a:lnSpc>
                        <a:buNone/>
                      </a:pPr>
                      <a:r>
                        <a:rPr lang="nl-NL" sz="1100" b="0" i="0">
                          <a:effectLst/>
                          <a:latin typeface="Calibri" panose="020F0502020204030204" pitchFamily="34" charset="0"/>
                        </a:rPr>
                        <a:t>Aanbesteding bouw en begeleiding bouwproces </a:t>
                      </a:r>
                      <a:endParaRPr lang="nl-NL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85"/>
                        </a:lnSpc>
                        <a:buNone/>
                      </a:pPr>
                      <a:r>
                        <a:rPr lang="nl-NL" sz="1100" b="0" i="0">
                          <a:effectLst/>
                          <a:latin typeface="Calibri" panose="020F0502020204030204" pitchFamily="34" charset="0"/>
                        </a:rPr>
                        <a:t>1-11-2026 </a:t>
                      </a:r>
                      <a:endParaRPr lang="nl-NL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1062786"/>
                  </a:ext>
                </a:extLst>
              </a:tr>
              <a:tr h="22199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85"/>
                        </a:lnSpc>
                        <a:buNone/>
                      </a:pPr>
                      <a:r>
                        <a:rPr lang="nl-NL" sz="1100" b="0" i="0">
                          <a:effectLst/>
                          <a:latin typeface="Calibri" panose="020F0502020204030204" pitchFamily="34" charset="0"/>
                        </a:rPr>
                        <a:t>4 </a:t>
                      </a:r>
                      <a:endParaRPr lang="nl-NL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85"/>
                        </a:lnSpc>
                        <a:buNone/>
                      </a:pPr>
                      <a:r>
                        <a:rPr lang="nl-NL" sz="1100" b="0" i="0">
                          <a:effectLst/>
                          <a:latin typeface="Calibri" panose="020F0502020204030204" pitchFamily="34" charset="0"/>
                        </a:rPr>
                        <a:t>FAT, SAT, schrijven manuals + CE markering + trainingen </a:t>
                      </a:r>
                      <a:endParaRPr lang="nl-NL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85"/>
                        </a:lnSpc>
                        <a:buNone/>
                      </a:pPr>
                      <a:r>
                        <a:rPr lang="nl-NL" sz="1100" b="0" i="0">
                          <a:effectLst/>
                          <a:latin typeface="Calibri" panose="020F0502020204030204" pitchFamily="34" charset="0"/>
                        </a:rPr>
                        <a:t>1-4-2027 </a:t>
                      </a:r>
                      <a:endParaRPr lang="nl-NL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7856056"/>
                  </a:ext>
                </a:extLst>
              </a:tr>
              <a:tr h="221990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85"/>
                        </a:lnSpc>
                        <a:buNone/>
                      </a:pPr>
                      <a:r>
                        <a:rPr lang="nl-NL" sz="1100" b="0" i="0">
                          <a:effectLst/>
                          <a:latin typeface="Calibri" panose="020F0502020204030204" pitchFamily="34" charset="0"/>
                        </a:rPr>
                        <a:t>5 </a:t>
                      </a:r>
                      <a:endParaRPr lang="nl-NL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85"/>
                        </a:lnSpc>
                        <a:buNone/>
                      </a:pPr>
                      <a:r>
                        <a:rPr lang="nl-NL" sz="1100" b="0" i="0">
                          <a:effectLst/>
                          <a:latin typeface="Calibri" panose="020F0502020204030204" pitchFamily="34" charset="0"/>
                        </a:rPr>
                        <a:t>Uitvoeren testen </a:t>
                      </a:r>
                      <a:endParaRPr lang="nl-NL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85"/>
                        </a:lnSpc>
                        <a:buNone/>
                      </a:pPr>
                      <a:r>
                        <a:rPr lang="nl-NL" sz="1100" b="0" i="0">
                          <a:effectLst/>
                          <a:latin typeface="Calibri" panose="020F0502020204030204" pitchFamily="34" charset="0"/>
                        </a:rPr>
                        <a:t>1-6-2027 </a:t>
                      </a:r>
                      <a:endParaRPr lang="nl-NL" b="0" i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2224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7909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8E2C1-FFD7-353D-F843-7D984D11B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6B9DD-B8E8-DC63-8FA4-D3A6E1D5D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51470"/>
            <a:ext cx="7571184" cy="936104"/>
          </a:xfrm>
        </p:spPr>
        <p:txBody>
          <a:bodyPr/>
          <a:lstStyle/>
          <a:p>
            <a:r>
              <a:rPr lang="en-GB" err="1"/>
              <a:t>Aanpak</a:t>
            </a:r>
            <a:r>
              <a:rPr lang="en-GB"/>
              <a:t> </a:t>
            </a:r>
            <a:r>
              <a:rPr lang="en-GB" err="1"/>
              <a:t>werkgroep</a:t>
            </a:r>
            <a:r>
              <a:rPr lang="en-GB"/>
              <a:t> </a:t>
            </a:r>
            <a:r>
              <a:rPr lang="en-GB" err="1"/>
              <a:t>Proefopstelling</a:t>
            </a:r>
            <a:r>
              <a:rPr lang="en-GB"/>
              <a:t> </a:t>
            </a:r>
            <a:r>
              <a:rPr lang="en-GB" err="1"/>
              <a:t>Zinkvoegen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03C8D-FF0D-080A-8AE8-44801CFC5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1435333"/>
            <a:ext cx="7571184" cy="2576577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nl-NL"/>
              <a:t>Deelnemers:</a:t>
            </a:r>
          </a:p>
          <a:p>
            <a:pPr marL="104775" indent="-285750" fontAlgn="base">
              <a:lnSpc>
                <a:spcPct val="120000"/>
              </a:lnSpc>
              <a:spcBef>
                <a:spcPts val="0"/>
              </a:spcBef>
            </a:pPr>
            <a:r>
              <a:rPr lang="nl-NL" sz="1600" b="0" i="0" kern="1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Bosma, Carlos </a:t>
            </a:r>
            <a:endParaRPr lang="nl-NL" b="0" i="0" kern="10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104775" indent="-285750" fontAlgn="base">
              <a:lnSpc>
                <a:spcPct val="120000"/>
              </a:lnSpc>
              <a:spcBef>
                <a:spcPts val="0"/>
              </a:spcBef>
            </a:pPr>
            <a:r>
              <a:rPr lang="nl-NL" sz="1600" b="0" i="0" kern="1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Broere, Wout </a:t>
            </a:r>
            <a:endParaRPr lang="nl-NL" b="0" i="0" kern="10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104775" indent="-285750" fontAlgn="base">
              <a:lnSpc>
                <a:spcPct val="120000"/>
              </a:lnSpc>
              <a:spcBef>
                <a:spcPts val="0"/>
              </a:spcBef>
            </a:pPr>
            <a:r>
              <a:rPr lang="nl-NL" sz="1600" b="0" i="0" kern="1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Faassen, Luuk </a:t>
            </a:r>
            <a:endParaRPr lang="nl-NL" b="0" i="0" kern="10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104775" indent="-285750" fontAlgn="base">
              <a:lnSpc>
                <a:spcPct val="120000"/>
              </a:lnSpc>
              <a:spcBef>
                <a:spcPts val="0"/>
              </a:spcBef>
            </a:pPr>
            <a:r>
              <a:rPr lang="nl-NL" sz="1600" b="0" i="0" kern="1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van der Horst, Stephan </a:t>
            </a:r>
            <a:endParaRPr lang="nl-NL" b="0" i="0" kern="10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104775" indent="-285750" fontAlgn="base">
              <a:lnSpc>
                <a:spcPct val="120000"/>
              </a:lnSpc>
              <a:spcBef>
                <a:spcPts val="0"/>
              </a:spcBef>
            </a:pPr>
            <a:r>
              <a:rPr lang="nl-NL" sz="1600" b="0" i="0" kern="1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 Jong, Arne </a:t>
            </a:r>
            <a:endParaRPr lang="nl-NL" b="0" i="0" kern="10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104775" indent="-285750" fontAlgn="base">
              <a:lnSpc>
                <a:spcPct val="120000"/>
              </a:lnSpc>
              <a:spcBef>
                <a:spcPts val="0"/>
              </a:spcBef>
            </a:pPr>
            <a:r>
              <a:rPr lang="nl-NL" sz="1600" b="0" i="0" kern="1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Mortier, Hans </a:t>
            </a:r>
            <a:endParaRPr lang="nl-NL" b="0" i="0" kern="10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104775" indent="-285750" fontAlgn="base">
              <a:lnSpc>
                <a:spcPct val="120000"/>
              </a:lnSpc>
              <a:spcBef>
                <a:spcPts val="0"/>
              </a:spcBef>
            </a:pPr>
            <a:r>
              <a:rPr lang="nl-NL" sz="1600" b="0" i="0" kern="1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Pierce, Ian </a:t>
            </a:r>
            <a:endParaRPr lang="nl-NL" b="0" i="0" kern="10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104775" indent="-285750" fontAlgn="base">
              <a:lnSpc>
                <a:spcPct val="120000"/>
              </a:lnSpc>
              <a:spcBef>
                <a:spcPts val="0"/>
              </a:spcBef>
            </a:pPr>
            <a:r>
              <a:rPr lang="nl-NL" sz="1600" b="0" i="0" kern="1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van Stee, Joel </a:t>
            </a:r>
            <a:endParaRPr lang="nl-NL" b="0" i="0" kern="10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104775" indent="-285750" fontAlgn="base">
              <a:lnSpc>
                <a:spcPct val="120000"/>
              </a:lnSpc>
              <a:spcBef>
                <a:spcPts val="0"/>
              </a:spcBef>
            </a:pPr>
            <a:r>
              <a:rPr lang="nl-NL" sz="1600" b="0" i="0" kern="1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Teeuwen, Stefan </a:t>
            </a:r>
            <a:endParaRPr lang="nl-NL" b="0" i="0" kern="10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104775" indent="-285750" fontAlgn="base">
              <a:lnSpc>
                <a:spcPct val="120000"/>
              </a:lnSpc>
              <a:spcBef>
                <a:spcPts val="0"/>
              </a:spcBef>
            </a:pPr>
            <a:r>
              <a:rPr lang="nl-NL" sz="1600" b="0" i="0" kern="1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Wei Hu, </a:t>
            </a:r>
            <a:r>
              <a:rPr lang="nl-NL" sz="1600" b="0" i="0" kern="10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Tje</a:t>
            </a:r>
            <a:r>
              <a:rPr lang="nl-NL" sz="1600" b="0" i="0" kern="1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nl-NL" b="0" i="0" kern="10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104775" indent="-285750" fontAlgn="base">
              <a:lnSpc>
                <a:spcPct val="120000"/>
              </a:lnSpc>
              <a:spcBef>
                <a:spcPts val="0"/>
              </a:spcBef>
            </a:pPr>
            <a:r>
              <a:rPr lang="nl-NL" sz="1600" b="0" i="0" kern="1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 Wit, Hans </a:t>
            </a:r>
            <a:endParaRPr lang="nl-NL" b="0" i="0" kern="10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104775" indent="-285750" fontAlgn="base">
              <a:lnSpc>
                <a:spcPct val="120000"/>
              </a:lnSpc>
              <a:spcBef>
                <a:spcPts val="0"/>
              </a:spcBef>
            </a:pPr>
            <a:r>
              <a:rPr lang="nl-NL" sz="1600" b="0" i="0" kern="10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Ghaderiaram</a:t>
            </a:r>
            <a:r>
              <a:rPr lang="nl-NL" sz="1600" b="0" i="0" kern="1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Ali </a:t>
            </a:r>
            <a:endParaRPr lang="nl-NL" b="0" i="0" kern="10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180000">
              <a:spcBef>
                <a:spcPts val="600"/>
              </a:spcBef>
            </a:pPr>
            <a:endParaRPr lang="nl-NL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C3645F3-9CC5-900F-8B38-A713BA160CED}"/>
              </a:ext>
            </a:extLst>
          </p:cNvPr>
          <p:cNvSpPr txBox="1">
            <a:spLocks/>
          </p:cNvSpPr>
          <p:nvPr/>
        </p:nvSpPr>
        <p:spPr>
          <a:xfrm>
            <a:off x="1115616" y="3171076"/>
            <a:ext cx="7571184" cy="1152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1338" indent="-169863" algn="l" defTabSz="914400" rtl="0" eaLnBrk="1" latinLnBrk="0" hangingPunct="1">
              <a:spcBef>
                <a:spcPts val="300"/>
              </a:spcBef>
              <a:buSzPct val="100000"/>
              <a:buFont typeface="Calibri" panose="020F0502020204030204" pitchFamily="34" charset="0"/>
              <a:buChar char="◦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93763" indent="-160338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4125" indent="-150813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…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4488" indent="-14605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marR="0" lvl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075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1115616" y="123479"/>
            <a:ext cx="7571184" cy="936104"/>
          </a:xfrm>
        </p:spPr>
        <p:txBody>
          <a:bodyPr/>
          <a:lstStyle/>
          <a:p>
            <a:r>
              <a:rPr lang="nl-NL"/>
              <a:t>Eerder onderzoek 2023:</a:t>
            </a:r>
            <a:br>
              <a:rPr lang="nl-NL"/>
            </a:br>
            <a:r>
              <a:rPr lang="nl-NL"/>
              <a:t>Effect van plooivorming bij omegaprofielen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85945B3-BDF9-B4C1-3031-1216EC25E222}"/>
              </a:ext>
            </a:extLst>
          </p:cNvPr>
          <p:cNvSpPr txBox="1"/>
          <p:nvPr/>
        </p:nvSpPr>
        <p:spPr>
          <a:xfrm>
            <a:off x="1547664" y="1291597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Sans Ligh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Hoe </a:t>
            </a: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werkt een omegaprofiel 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en wat zijn de </a:t>
            </a: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mogelijke faalmechanisme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Wat is het </a:t>
            </a: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effect van de plooivorming op lokale spanningen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MH Poly Consultants Engineers | IDEA StatiCa">
            <a:extLst>
              <a:ext uri="{FF2B5EF4-FFF2-40B4-BE49-F238E27FC236}">
                <a16:creationId xmlns:a16="http://schemas.microsoft.com/office/drawing/2014/main" id="{0A127D32-BA27-EF7B-0D87-9F82D838C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95786"/>
            <a:ext cx="1944216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Nebest BV - NWEA">
            <a:extLst>
              <a:ext uri="{FF2B5EF4-FFF2-40B4-BE49-F238E27FC236}">
                <a16:creationId xmlns:a16="http://schemas.microsoft.com/office/drawing/2014/main" id="{EA3036EF-F458-02E0-74B9-252AEAD07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809" y="3220168"/>
            <a:ext cx="1812044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EME">
            <a:extLst>
              <a:ext uri="{FF2B5EF4-FFF2-40B4-BE49-F238E27FC236}">
                <a16:creationId xmlns:a16="http://schemas.microsoft.com/office/drawing/2014/main" id="{5190A8C7-CF5D-5E5A-93D4-BB6B7E72F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679" y="3035937"/>
            <a:ext cx="1577528" cy="69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1FF7960D-B65D-E2AF-AB61-9D581B74D356}"/>
              </a:ext>
            </a:extLst>
          </p:cNvPr>
          <p:cNvPicPr>
            <a:picLocks noChangeAspect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211" y="3192380"/>
            <a:ext cx="1660467" cy="522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45437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6B2D7-1516-03DA-D08F-7F9CD0034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DFA54-85BE-562A-91BE-13B5EEE8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51470"/>
            <a:ext cx="7571184" cy="936104"/>
          </a:xfrm>
        </p:spPr>
        <p:txBody>
          <a:bodyPr/>
          <a:lstStyle/>
          <a:p>
            <a:r>
              <a:rPr lang="en-GB" err="1"/>
              <a:t>Aanpak</a:t>
            </a:r>
            <a:r>
              <a:rPr lang="en-GB"/>
              <a:t> </a:t>
            </a:r>
            <a:r>
              <a:rPr lang="en-GB" err="1"/>
              <a:t>werkgroep</a:t>
            </a:r>
            <a:r>
              <a:rPr lang="en-GB"/>
              <a:t> </a:t>
            </a:r>
            <a:r>
              <a:rPr lang="en-GB" err="1"/>
              <a:t>Proefopstelling</a:t>
            </a:r>
            <a:r>
              <a:rPr lang="en-GB"/>
              <a:t> </a:t>
            </a:r>
            <a:r>
              <a:rPr lang="en-GB" err="1"/>
              <a:t>Zinkvoegen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E4B76-B9A4-879F-7B3F-A1EBECFFE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1203599"/>
            <a:ext cx="7571184" cy="3024336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nl-NL" dirty="0"/>
              <a:t>Wat willen we simuleren met de proefopstelling?</a:t>
            </a:r>
          </a:p>
          <a:p>
            <a:pPr marL="0" indent="0">
              <a:spcBef>
                <a:spcPts val="600"/>
              </a:spcBef>
              <a:buNone/>
            </a:pPr>
            <a:endParaRPr lang="nl-NL" dirty="0"/>
          </a:p>
          <a:p>
            <a:pPr>
              <a:spcBef>
                <a:spcPts val="600"/>
              </a:spcBef>
            </a:pPr>
            <a:r>
              <a:rPr lang="nl-NL" dirty="0"/>
              <a:t>Gecombineerde en extreme voegopeningen in alle richtingen onder druk</a:t>
            </a:r>
          </a:p>
          <a:p>
            <a:pPr marL="540363" lvl="1">
              <a:spcBef>
                <a:spcPts val="600"/>
              </a:spcBef>
            </a:pPr>
            <a:r>
              <a:rPr lang="nl-NL" dirty="0"/>
              <a:t>Wanneer ontstaan er plooien</a:t>
            </a:r>
          </a:p>
          <a:p>
            <a:pPr marL="540363" lvl="1">
              <a:spcBef>
                <a:spcPts val="600"/>
              </a:spcBef>
            </a:pPr>
            <a:r>
              <a:rPr lang="nl-NL" dirty="0"/>
              <a:t>Wanneer begint de Omega te falen</a:t>
            </a:r>
          </a:p>
          <a:p>
            <a:pPr marL="540363" lvl="1">
              <a:spcBef>
                <a:spcPts val="600"/>
              </a:spcBef>
            </a:pPr>
            <a:r>
              <a:rPr lang="nl-NL" dirty="0"/>
              <a:t>Wat gebeurt er bij langdurige en cyclische belastingen</a:t>
            </a:r>
          </a:p>
          <a:p>
            <a:pPr marL="180000">
              <a:spcBef>
                <a:spcPts val="600"/>
              </a:spcBef>
            </a:pPr>
            <a:endParaRPr lang="nl-NL" dirty="0"/>
          </a:p>
          <a:p>
            <a:pPr marL="180000">
              <a:spcBef>
                <a:spcPts val="600"/>
              </a:spcBef>
            </a:pPr>
            <a:r>
              <a:rPr lang="nl-NL" dirty="0"/>
              <a:t>Welke faalmechanismen zouden kunnen optreden?</a:t>
            </a:r>
          </a:p>
          <a:p>
            <a:pPr marL="540363" lvl="1">
              <a:spcBef>
                <a:spcPts val="600"/>
              </a:spcBef>
            </a:pPr>
            <a:r>
              <a:rPr lang="nl-NL" dirty="0"/>
              <a:t>Lekken tussen klemstrip en rubber</a:t>
            </a:r>
          </a:p>
          <a:p>
            <a:pPr marL="540363" lvl="1">
              <a:spcBef>
                <a:spcPts val="600"/>
              </a:spcBef>
            </a:pPr>
            <a:r>
              <a:rPr lang="nl-NL" dirty="0"/>
              <a:t>Lostrekken van de Omega vanonder de klemstrip</a:t>
            </a:r>
          </a:p>
          <a:p>
            <a:pPr marL="540363" lvl="1">
              <a:spcBef>
                <a:spcPts val="600"/>
              </a:spcBef>
            </a:pPr>
            <a:r>
              <a:rPr lang="nl-NL" dirty="0"/>
              <a:t>Scheuren van de ‘</a:t>
            </a:r>
            <a:r>
              <a:rPr lang="nl-NL" dirty="0" err="1"/>
              <a:t>inlay</a:t>
            </a:r>
            <a:r>
              <a:rPr lang="nl-NL" dirty="0"/>
              <a:t>’</a:t>
            </a:r>
          </a:p>
          <a:p>
            <a:pPr marL="540363" lvl="1">
              <a:spcBef>
                <a:spcPts val="600"/>
              </a:spcBef>
            </a:pPr>
            <a:r>
              <a:rPr lang="nl-NL" dirty="0"/>
              <a:t>Falen van het rubber</a:t>
            </a:r>
          </a:p>
          <a:p>
            <a:pPr marL="180000">
              <a:spcBef>
                <a:spcPts val="600"/>
              </a:spcBef>
            </a:pPr>
            <a:endParaRPr lang="nl-NL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AF0658-B167-904B-9F77-F615A544540F}"/>
              </a:ext>
            </a:extLst>
          </p:cNvPr>
          <p:cNvSpPr txBox="1">
            <a:spLocks/>
          </p:cNvSpPr>
          <p:nvPr/>
        </p:nvSpPr>
        <p:spPr>
          <a:xfrm>
            <a:off x="1115616" y="3171076"/>
            <a:ext cx="7571184" cy="1152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1338" indent="-169863" algn="l" defTabSz="914400" rtl="0" eaLnBrk="1" latinLnBrk="0" hangingPunct="1">
              <a:spcBef>
                <a:spcPts val="300"/>
              </a:spcBef>
              <a:buSzPct val="100000"/>
              <a:buFont typeface="Calibri" panose="020F0502020204030204" pitchFamily="34" charset="0"/>
              <a:buChar char="◦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93763" indent="-160338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4125" indent="-150813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…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4488" indent="-14605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marR="0" lvl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1172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2858A-C49B-B928-33A6-91DA46FB3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863F9-3EC5-D68A-025A-CA9CF7D4B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51471"/>
            <a:ext cx="7571184" cy="936104"/>
          </a:xfrm>
        </p:spPr>
        <p:txBody>
          <a:bodyPr/>
          <a:lstStyle/>
          <a:p>
            <a:r>
              <a:rPr lang="en-GB" dirty="0" err="1"/>
              <a:t>Aanpak</a:t>
            </a:r>
            <a:r>
              <a:rPr lang="en-GB" dirty="0"/>
              <a:t> </a:t>
            </a:r>
            <a:r>
              <a:rPr lang="en-GB" dirty="0" err="1"/>
              <a:t>werkgroep</a:t>
            </a:r>
            <a:r>
              <a:rPr lang="en-GB" dirty="0"/>
              <a:t> </a:t>
            </a:r>
            <a:r>
              <a:rPr lang="en-GB" dirty="0" err="1"/>
              <a:t>Proefopstelling</a:t>
            </a:r>
            <a:r>
              <a:rPr lang="en-GB" dirty="0"/>
              <a:t> </a:t>
            </a:r>
            <a:r>
              <a:rPr lang="en-GB" dirty="0" err="1"/>
              <a:t>Zinkvoegen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D4326-6771-DCEB-6624-09F4F0F43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1203599"/>
            <a:ext cx="7571184" cy="3024336"/>
          </a:xfrm>
        </p:spPr>
        <p:txBody>
          <a:bodyPr vert="horz" lIns="68580" tIns="34290" rIns="68580" bIns="34290" rtlCol="0" anchor="t">
            <a:normAutofit fontScale="70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nl-NL" sz="1575" dirty="0"/>
              <a:t>Hoe gaat de proefopstelling eruit zien?</a:t>
            </a:r>
          </a:p>
          <a:p>
            <a:pPr marL="180499" indent="-180499">
              <a:spcBef>
                <a:spcPts val="600"/>
              </a:spcBef>
            </a:pPr>
            <a:r>
              <a:rPr lang="nl-NL" sz="1575" dirty="0"/>
              <a:t>Eisen en wensen</a:t>
            </a:r>
            <a:endParaRPr lang="nl-NL" sz="1575" dirty="0">
              <a:ea typeface="Calibri"/>
              <a:cs typeface="Calibri"/>
            </a:endParaRPr>
          </a:p>
          <a:p>
            <a:pPr marL="540068" lvl="1" indent="-169545">
              <a:spcBef>
                <a:spcPts val="600"/>
              </a:spcBef>
            </a:pPr>
            <a:r>
              <a:rPr lang="nl-NL" sz="1388" dirty="0"/>
              <a:t>Hoek (eis, 2x 135 graden of/en wens, 1x 270 graden)</a:t>
            </a:r>
          </a:p>
          <a:p>
            <a:pPr marL="540068" lvl="1" indent="-169545">
              <a:spcBef>
                <a:spcPts val="600"/>
              </a:spcBef>
            </a:pPr>
            <a:r>
              <a:rPr lang="nl-NL" sz="1388" dirty="0"/>
              <a:t>Verschillende afmetingen omegaprofiel (eis)</a:t>
            </a:r>
          </a:p>
          <a:p>
            <a:pPr marL="540068" lvl="1" indent="-169545">
              <a:spcBef>
                <a:spcPts val="600"/>
              </a:spcBef>
            </a:pPr>
            <a:r>
              <a:rPr lang="nl-NL" sz="1388" dirty="0"/>
              <a:t>Waterdruk (eis) tot ca. 8 bar (8 / 2,5 = 3,2 bar =&gt; 32 meter waterkolom)</a:t>
            </a:r>
          </a:p>
          <a:p>
            <a:pPr marL="540068" lvl="1" indent="-169545">
              <a:spcBef>
                <a:spcPts val="600"/>
              </a:spcBef>
            </a:pPr>
            <a:r>
              <a:rPr lang="nl-NL" sz="1388" dirty="0"/>
              <a:t>Deformatie vooraf instelbaar, minimaal 4 vrijheidsgraden (eis)</a:t>
            </a:r>
          </a:p>
          <a:p>
            <a:pPr marL="540068" lvl="1" indent="-169545">
              <a:spcBef>
                <a:spcPts val="600"/>
              </a:spcBef>
            </a:pPr>
            <a:r>
              <a:rPr lang="nl-NL" sz="1388" dirty="0">
                <a:ea typeface="Calibri"/>
                <a:cs typeface="Calibri"/>
              </a:rPr>
              <a:t>Instellen en monitoring van de klemkracht klemstrip (eis, ook voor degradatie simulatie)</a:t>
            </a:r>
          </a:p>
          <a:p>
            <a:pPr marL="540068" lvl="1" indent="-169545">
              <a:spcBef>
                <a:spcPts val="600"/>
              </a:spcBef>
            </a:pPr>
            <a:r>
              <a:rPr lang="nl-NL" sz="1388" dirty="0">
                <a:ea typeface="Calibri"/>
                <a:cs typeface="Calibri"/>
              </a:rPr>
              <a:t>Diverse (</a:t>
            </a:r>
            <a:r>
              <a:rPr lang="nl-NL" sz="1388" dirty="0" err="1">
                <a:ea typeface="Calibri"/>
                <a:cs typeface="Calibri"/>
              </a:rPr>
              <a:t>geeikte</a:t>
            </a:r>
            <a:r>
              <a:rPr lang="nl-NL" sz="1388" dirty="0">
                <a:ea typeface="Calibri"/>
                <a:cs typeface="Calibri"/>
              </a:rPr>
              <a:t>) sensoren en camera's nodig (eis)</a:t>
            </a:r>
          </a:p>
          <a:p>
            <a:pPr marL="540068" lvl="1" indent="-169545">
              <a:spcBef>
                <a:spcPts val="600"/>
              </a:spcBef>
            </a:pPr>
            <a:r>
              <a:rPr lang="nl-NL" sz="1388" dirty="0">
                <a:ea typeface="Calibri"/>
                <a:cs typeface="Calibri"/>
              </a:rPr>
              <a:t>Deformatie dynamisch instelbaar wanneer onder druk (wens, maakt cyclische belasting simulatie ook mogelijk)</a:t>
            </a:r>
            <a:endParaRPr lang="nl-NL" sz="1388" dirty="0"/>
          </a:p>
          <a:p>
            <a:pPr marL="540068" lvl="1" indent="-169545">
              <a:spcBef>
                <a:spcPts val="600"/>
              </a:spcBef>
            </a:pPr>
            <a:r>
              <a:rPr lang="nl-NL" sz="1388" dirty="0">
                <a:ea typeface="Calibri"/>
                <a:cs typeface="Calibri"/>
              </a:rPr>
              <a:t>Alleen omega (eis)</a:t>
            </a:r>
            <a:endParaRPr lang="nl-NL" sz="1388" dirty="0"/>
          </a:p>
          <a:p>
            <a:pPr marL="540068" lvl="1" indent="-169545">
              <a:spcBef>
                <a:spcPts val="600"/>
              </a:spcBef>
            </a:pPr>
            <a:r>
              <a:rPr lang="nl-NL" sz="1388" dirty="0">
                <a:ea typeface="Calibri"/>
                <a:cs typeface="Calibri"/>
              </a:rPr>
              <a:t>Combinatie Gina en omega (wens, complexer frame met hoge voorspanning nodig)</a:t>
            </a:r>
            <a:endParaRPr lang="nl-NL" sz="1388" dirty="0"/>
          </a:p>
          <a:p>
            <a:pPr marL="179546" indent="-180499">
              <a:spcBef>
                <a:spcPts val="600"/>
              </a:spcBef>
            </a:pPr>
            <a:r>
              <a:rPr lang="nl-NL" sz="1575" dirty="0"/>
              <a:t>Welke uitdagingen </a:t>
            </a:r>
            <a:r>
              <a:rPr lang="nl-NL" sz="1575"/>
              <a:t>zijn er?</a:t>
            </a:r>
            <a:endParaRPr lang="nl-NL" sz="1575" dirty="0">
              <a:ea typeface="Calibri"/>
              <a:cs typeface="Calibri"/>
            </a:endParaRPr>
          </a:p>
          <a:p>
            <a:pPr marL="540068" lvl="1" indent="-169545">
              <a:spcBef>
                <a:spcPts val="600"/>
              </a:spcBef>
            </a:pPr>
            <a:r>
              <a:rPr lang="nl-NL" sz="1388" dirty="0"/>
              <a:t>Planning</a:t>
            </a:r>
          </a:p>
          <a:p>
            <a:pPr marL="540068" lvl="1" indent="-169545">
              <a:spcBef>
                <a:spcPts val="600"/>
              </a:spcBef>
            </a:pPr>
            <a:r>
              <a:rPr lang="nl-NL" sz="1388" dirty="0">
                <a:ea typeface="Calibri"/>
                <a:cs typeface="Calibri"/>
              </a:rPr>
              <a:t>Modulaire opbouw</a:t>
            </a:r>
          </a:p>
          <a:p>
            <a:pPr marL="540068" lvl="1" indent="-169545">
              <a:spcBef>
                <a:spcPts val="600"/>
              </a:spcBef>
            </a:pPr>
            <a:r>
              <a:rPr lang="nl-NL" sz="1388" dirty="0">
                <a:ea typeface="Calibri"/>
                <a:cs typeface="Calibri"/>
              </a:rPr>
              <a:t>Verkrijgen proefstukken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F7376EE-E4B0-E656-300E-D5C1FF5CF79B}"/>
              </a:ext>
            </a:extLst>
          </p:cNvPr>
          <p:cNvSpPr txBox="1">
            <a:spLocks/>
          </p:cNvSpPr>
          <p:nvPr/>
        </p:nvSpPr>
        <p:spPr>
          <a:xfrm>
            <a:off x="1115616" y="3171077"/>
            <a:ext cx="7571184" cy="1152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1338" indent="-169863" algn="l" defTabSz="914400" rtl="0" eaLnBrk="1" latinLnBrk="0" hangingPunct="1">
              <a:spcBef>
                <a:spcPts val="300"/>
              </a:spcBef>
              <a:buSzPct val="100000"/>
              <a:buFont typeface="Calibri" panose="020F0502020204030204" pitchFamily="34" charset="0"/>
              <a:buChar char="◦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93763" indent="-160338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4125" indent="-150813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…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4488" indent="-14605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996" indent="-180971" defTabSz="914378">
              <a:spcBef>
                <a:spcPts val="600"/>
              </a:spcBef>
              <a:buClrTx/>
            </a:pPr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12353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51CCF-6C19-427B-9691-BC243C9F9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AD988-C225-5E7F-F06D-AF4398BDD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51470"/>
            <a:ext cx="7571184" cy="936104"/>
          </a:xfrm>
        </p:spPr>
        <p:txBody>
          <a:bodyPr/>
          <a:lstStyle/>
          <a:p>
            <a:r>
              <a:rPr lang="en-GB" err="1"/>
              <a:t>Aanpak</a:t>
            </a:r>
            <a:r>
              <a:rPr lang="en-GB"/>
              <a:t> </a:t>
            </a:r>
            <a:r>
              <a:rPr lang="en-GB" err="1"/>
              <a:t>werkgroep</a:t>
            </a:r>
            <a:r>
              <a:rPr lang="en-GB"/>
              <a:t> </a:t>
            </a:r>
            <a:r>
              <a:rPr lang="en-GB" err="1"/>
              <a:t>Proefopstelling</a:t>
            </a:r>
            <a:r>
              <a:rPr lang="en-GB"/>
              <a:t> </a:t>
            </a:r>
            <a:r>
              <a:rPr lang="en-GB" err="1"/>
              <a:t>Zinkvoegen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C9A5C-A77B-AA61-D92D-500E1CBC2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832" y="4418472"/>
            <a:ext cx="7571184" cy="1152127"/>
          </a:xfrm>
        </p:spPr>
        <p:txBody>
          <a:bodyPr>
            <a:normAutofit/>
          </a:bodyPr>
          <a:lstStyle/>
          <a:p>
            <a:pPr marL="180000">
              <a:spcBef>
                <a:spcPts val="600"/>
              </a:spcBef>
            </a:pPr>
            <a:r>
              <a:rPr lang="nl-NL"/>
              <a:t>Voorbeeld testframe voor Omega met hoeken en onder druk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6D0913B-6CEF-2F39-200B-AC48A50AADC6}"/>
              </a:ext>
            </a:extLst>
          </p:cNvPr>
          <p:cNvSpPr txBox="1">
            <a:spLocks/>
          </p:cNvSpPr>
          <p:nvPr/>
        </p:nvSpPr>
        <p:spPr>
          <a:xfrm>
            <a:off x="1115616" y="3171076"/>
            <a:ext cx="7571184" cy="1152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1338" indent="-169863" algn="l" defTabSz="914400" rtl="0" eaLnBrk="1" latinLnBrk="0" hangingPunct="1">
              <a:spcBef>
                <a:spcPts val="300"/>
              </a:spcBef>
              <a:buSzPct val="100000"/>
              <a:buFont typeface="Calibri" panose="020F0502020204030204" pitchFamily="34" charset="0"/>
              <a:buChar char="◦"/>
              <a:tabLst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93763" indent="-160338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»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54125" indent="-150813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…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14488" indent="-14605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tabLst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marR="0" lvl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C506BA1-D842-621A-2312-F4518B424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082843"/>
            <a:ext cx="538554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26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EBAA47-A6DC-49D7-B278-DF05B1A88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Het omegaprofiel</a:t>
            </a:r>
          </a:p>
        </p:txBody>
      </p:sp>
    </p:spTree>
    <p:extLst>
      <p:ext uri="{BB962C8B-B14F-4D97-AF65-F5344CB8AC3E}">
        <p14:creationId xmlns:p14="http://schemas.microsoft.com/office/powerpoint/2010/main" val="2942901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1115616" y="123479"/>
            <a:ext cx="7571184" cy="936104"/>
          </a:xfrm>
        </p:spPr>
        <p:txBody>
          <a:bodyPr/>
          <a:lstStyle/>
          <a:p>
            <a:r>
              <a:rPr lang="nl-NL"/>
              <a:t>Onderdelen omegaprofiel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3E8393A-9C9B-99A7-AFBA-35498C881F9E}"/>
              </a:ext>
            </a:extLst>
          </p:cNvPr>
          <p:cNvGrpSpPr/>
          <p:nvPr/>
        </p:nvGrpSpPr>
        <p:grpSpPr>
          <a:xfrm>
            <a:off x="2195736" y="1203598"/>
            <a:ext cx="5570996" cy="2817191"/>
            <a:chOff x="1907704" y="1094569"/>
            <a:chExt cx="5607719" cy="2889199"/>
          </a:xfrm>
        </p:grpSpPr>
        <p:pic>
          <p:nvPicPr>
            <p:cNvPr id="3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C2EC2D5A-733B-FF6C-30B9-1039B23EC4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1159731"/>
              <a:ext cx="5535711" cy="2824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7E6E613-9E4B-AE24-E964-C741FB20DF5E}"/>
                </a:ext>
              </a:extLst>
            </p:cNvPr>
            <p:cNvSpPr/>
            <p:nvPr/>
          </p:nvSpPr>
          <p:spPr>
            <a:xfrm>
              <a:off x="3933453" y="1672570"/>
              <a:ext cx="1800200" cy="44808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67B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omegaprofiel</a:t>
              </a: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264364F-7B5C-ABD3-31C3-702A0DB4D768}"/>
                </a:ext>
              </a:extLst>
            </p:cNvPr>
            <p:cNvSpPr/>
            <p:nvPr/>
          </p:nvSpPr>
          <p:spPr>
            <a:xfrm>
              <a:off x="1907704" y="1094569"/>
              <a:ext cx="1944216" cy="73752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066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Klemstrip + bouten</a:t>
              </a: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234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3AAAD784-98D2-47E3-EFDF-9B2F74601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065" y="1508063"/>
            <a:ext cx="4281363" cy="27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1115616" y="123479"/>
            <a:ext cx="7571184" cy="936104"/>
          </a:xfrm>
        </p:spPr>
        <p:txBody>
          <a:bodyPr/>
          <a:lstStyle/>
          <a:p>
            <a:r>
              <a:rPr lang="nl-NL"/>
              <a:t>Werking en bijbehorende faalmechanisme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85945B3-BDF9-B4C1-3031-1216EC25E222}"/>
              </a:ext>
            </a:extLst>
          </p:cNvPr>
          <p:cNvSpPr txBox="1"/>
          <p:nvPr/>
        </p:nvSpPr>
        <p:spPr>
          <a:xfrm>
            <a:off x="1385512" y="1474787"/>
            <a:ext cx="3690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Klemdruk is groter dan waterdruk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356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1B5227E7-DCD7-0C68-8788-C2644962A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065" y="1508063"/>
            <a:ext cx="4281363" cy="27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1115616" y="123479"/>
            <a:ext cx="7571184" cy="936104"/>
          </a:xfrm>
        </p:spPr>
        <p:txBody>
          <a:bodyPr/>
          <a:lstStyle/>
          <a:p>
            <a:r>
              <a:rPr lang="nl-NL"/>
              <a:t>Werking en bijbehorende faalmechanisme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85945B3-BDF9-B4C1-3031-1216EC25E222}"/>
              </a:ext>
            </a:extLst>
          </p:cNvPr>
          <p:cNvSpPr txBox="1"/>
          <p:nvPr/>
        </p:nvSpPr>
        <p:spPr>
          <a:xfrm>
            <a:off x="1385512" y="1474787"/>
            <a:ext cx="36920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Klemdruk is groter dan waterdruk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Sans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Faalt als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door </a:t>
            </a: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relaxatie rubber 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en/of </a:t>
            </a: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achteruitgang klemconstructie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Er ontstaat dan een </a:t>
            </a:r>
            <a:r>
              <a:rPr kumimoji="0" lang="nl-NL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lekweg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.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1AA62D7-367D-D98F-C6E0-260B792EE87A}"/>
              </a:ext>
            </a:extLst>
          </p:cNvPr>
          <p:cNvSpPr/>
          <p:nvPr/>
        </p:nvSpPr>
        <p:spPr>
          <a:xfrm>
            <a:off x="4884365" y="2871961"/>
            <a:ext cx="3648075" cy="923925"/>
          </a:xfrm>
          <a:custGeom>
            <a:avLst/>
            <a:gdLst>
              <a:gd name="connsiteX0" fmla="*/ 3648075 w 3648075"/>
              <a:gd name="connsiteY0" fmla="*/ 923925 h 923925"/>
              <a:gd name="connsiteX1" fmla="*/ 3009900 w 3648075"/>
              <a:gd name="connsiteY1" fmla="*/ 238125 h 923925"/>
              <a:gd name="connsiteX2" fmla="*/ 1457325 w 3648075"/>
              <a:gd name="connsiteY2" fmla="*/ 257175 h 923925"/>
              <a:gd name="connsiteX3" fmla="*/ 0 w 3648075"/>
              <a:gd name="connsiteY3" fmla="*/ 0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8075" h="923925">
                <a:moveTo>
                  <a:pt x="3648075" y="923925"/>
                </a:moveTo>
                <a:cubicBezTo>
                  <a:pt x="3511550" y="636587"/>
                  <a:pt x="3375025" y="349250"/>
                  <a:pt x="3009900" y="238125"/>
                </a:cubicBezTo>
                <a:cubicBezTo>
                  <a:pt x="2644775" y="127000"/>
                  <a:pt x="1958975" y="296862"/>
                  <a:pt x="1457325" y="257175"/>
                </a:cubicBezTo>
                <a:cubicBezTo>
                  <a:pt x="955675" y="217488"/>
                  <a:pt x="182562" y="19050"/>
                  <a:pt x="0" y="0"/>
                </a:cubicBezTo>
              </a:path>
            </a:pathLst>
          </a:custGeom>
          <a:ln w="57150"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191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5453423A-36AB-30A2-1A94-18A1FBDE0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657" y="1493837"/>
            <a:ext cx="4292630" cy="276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1115616" y="123479"/>
            <a:ext cx="7571184" cy="936104"/>
          </a:xfrm>
        </p:spPr>
        <p:txBody>
          <a:bodyPr/>
          <a:lstStyle/>
          <a:p>
            <a:r>
              <a:rPr lang="nl-NL"/>
              <a:t>Werking en bijbehorende faalmechanisme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85945B3-BDF9-B4C1-3031-1216EC25E222}"/>
              </a:ext>
            </a:extLst>
          </p:cNvPr>
          <p:cNvSpPr txBox="1"/>
          <p:nvPr/>
        </p:nvSpPr>
        <p:spPr>
          <a:xfrm>
            <a:off x="1385513" y="1474787"/>
            <a:ext cx="354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2.   </a:t>
            </a:r>
            <a:r>
              <a:rPr kumimoji="0" lang="nl-NL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Sans Light"/>
                <a:ea typeface="+mn-ea"/>
                <a:cs typeface="+mn-cs"/>
              </a:rPr>
              <a:t>Voorkomen uittrekken flens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496205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COB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4796"/>
      </a:accent1>
      <a:accent2>
        <a:srgbClr val="B0E002"/>
      </a:accent2>
      <a:accent3>
        <a:srgbClr val="19C3FF"/>
      </a:accent3>
      <a:accent4>
        <a:srgbClr val="FF8A09"/>
      </a:accent4>
      <a:accent5>
        <a:srgbClr val="7030A0"/>
      </a:accent5>
      <a:accent6>
        <a:srgbClr val="FEE000"/>
      </a:accent6>
      <a:hlink>
        <a:srgbClr val="19C3FF"/>
      </a:hlink>
      <a:folHlink>
        <a:srgbClr val="7F7F7F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3F71239348CF4D8FBD40116C30397D" ma:contentTypeVersion="14" ma:contentTypeDescription="Een nieuw document maken." ma:contentTypeScope="" ma:versionID="22ab599869f3321f43027581dd652759">
  <xsd:schema xmlns:xsd="http://www.w3.org/2001/XMLSchema" xmlns:xs="http://www.w3.org/2001/XMLSchema" xmlns:p="http://schemas.microsoft.com/office/2006/metadata/properties" xmlns:ns2="8c19ffc2-3d59-44f1-a09b-047c91352782" xmlns:ns3="b3973bdd-4ec1-4afb-b284-c28a36a74e4a" targetNamespace="http://schemas.microsoft.com/office/2006/metadata/properties" ma:root="true" ma:fieldsID="472a1ea9f8f60a75592b9c7e4bb9774b" ns2:_="" ns3:_="">
    <xsd:import namespace="8c19ffc2-3d59-44f1-a09b-047c91352782"/>
    <xsd:import namespace="b3973bdd-4ec1-4afb-b284-c28a36a74e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19ffc2-3d59-44f1-a09b-047c913527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06eec0d3-a28a-4327-9628-3a6e240382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Status" ma:index="21" nillable="true" ma:displayName="Status" ma:format="Dropdown" ma:internalName="Status">
      <xsd:simpleType>
        <xsd:restriction base="dms:Choice">
          <xsd:enumeration value="Lopend"/>
          <xsd:enumeration value="Afgeron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973bdd-4ec1-4afb-b284-c28a36a74e4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381ba2e-9fe5-4550-9254-2fe31891e18d}" ma:internalName="TaxCatchAll" ma:showField="CatchAllData" ma:web="b3973bdd-4ec1-4afb-b284-c28a36a74e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c19ffc2-3d59-44f1-a09b-047c91352782">
      <Terms xmlns="http://schemas.microsoft.com/office/infopath/2007/PartnerControls"/>
    </lcf76f155ced4ddcb4097134ff3c332f>
    <TaxCatchAll xmlns="b3973bdd-4ec1-4afb-b284-c28a36a74e4a" xsi:nil="true"/>
    <Status xmlns="8c19ffc2-3d59-44f1-a09b-047c91352782" xsi:nil="true"/>
  </documentManagement>
</p:properties>
</file>

<file path=customXml/itemProps1.xml><?xml version="1.0" encoding="utf-8"?>
<ds:datastoreItem xmlns:ds="http://schemas.openxmlformats.org/officeDocument/2006/customXml" ds:itemID="{78EDD10F-22EE-47BC-8ACB-23C7871D7E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3E7F11-042E-4643-A1D6-FFB62F4400E7}">
  <ds:schemaRefs>
    <ds:schemaRef ds:uri="8c19ffc2-3d59-44f1-a09b-047c91352782"/>
    <ds:schemaRef ds:uri="b3973bdd-4ec1-4afb-b284-c28a36a74e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F85E827-CEB6-4A7B-8FCD-A7ADC85B6A4C}">
  <ds:schemaRefs>
    <ds:schemaRef ds:uri="8c19ffc2-3d59-44f1-a09b-047c91352782"/>
    <ds:schemaRef ds:uri="b3973bdd-4ec1-4afb-b284-c28a36a74e4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2170</Words>
  <Application>Microsoft Office PowerPoint</Application>
  <PresentationFormat>Diavoorstelling (16:9)</PresentationFormat>
  <Paragraphs>325</Paragraphs>
  <Slides>42</Slides>
  <Notes>28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42</vt:i4>
      </vt:variant>
    </vt:vector>
  </HeadingPairs>
  <TitlesOfParts>
    <vt:vector size="50" baseType="lpstr">
      <vt:lpstr>Calibri</vt:lpstr>
      <vt:lpstr>Aptos</vt:lpstr>
      <vt:lpstr>Segoe UI</vt:lpstr>
      <vt:lpstr>NeueSans Light</vt:lpstr>
      <vt:lpstr>Wingdings</vt:lpstr>
      <vt:lpstr>Calibri (body)</vt:lpstr>
      <vt:lpstr>Arial</vt:lpstr>
      <vt:lpstr>1_Kantoorthema</vt:lpstr>
      <vt:lpstr>Proefopstelling Zinkvoegen</vt:lpstr>
      <vt:lpstr>PowerPoint-presentatie</vt:lpstr>
      <vt:lpstr>Plooivorming bij omegaprofielen</vt:lpstr>
      <vt:lpstr>Eerder onderzoek 2023: Effect van plooivorming bij omegaprofielen</vt:lpstr>
      <vt:lpstr>Het omegaprofiel</vt:lpstr>
      <vt:lpstr>Onderdelen omegaprofiel</vt:lpstr>
      <vt:lpstr>Werking en bijbehorende faalmechanisme</vt:lpstr>
      <vt:lpstr>Werking en bijbehorende faalmechanisme</vt:lpstr>
      <vt:lpstr>Werking en bijbehorende faalmechanisme</vt:lpstr>
      <vt:lpstr>Werking en bijbehorende faalmechanisme</vt:lpstr>
      <vt:lpstr>Werking en bijbehorende faalmechanisme</vt:lpstr>
      <vt:lpstr>Werking en bijbehorende faalmechanisme</vt:lpstr>
      <vt:lpstr>Effect van plooivorming bij omegaprofielen</vt:lpstr>
      <vt:lpstr>Effect van plooivorming bij omegaprofielen</vt:lpstr>
      <vt:lpstr>Relatieve verplaatsingen</vt:lpstr>
      <vt:lpstr>Relatieve verplaatsingen</vt:lpstr>
      <vt:lpstr>Wat is het effect van plooivorming op lokale spanningen?</vt:lpstr>
      <vt:lpstr>Membraanwerking omegaprofiel</vt:lpstr>
      <vt:lpstr>Geometrische benadering</vt:lpstr>
      <vt:lpstr>Geometrische benadering</vt:lpstr>
      <vt:lpstr>Geometrische benadering</vt:lpstr>
      <vt:lpstr>Geometrische benadering</vt:lpstr>
      <vt:lpstr>Geometrische benadering</vt:lpstr>
      <vt:lpstr>Geometrische benadering</vt:lpstr>
      <vt:lpstr>FEM benadering</vt:lpstr>
      <vt:lpstr>FEM benadering</vt:lpstr>
      <vt:lpstr>FEM benadering</vt:lpstr>
      <vt:lpstr>FEM benadering</vt:lpstr>
      <vt:lpstr>FEM benadering</vt:lpstr>
      <vt:lpstr>FEM benadering</vt:lpstr>
      <vt:lpstr>FEM benadering</vt:lpstr>
      <vt:lpstr>FEM benadering</vt:lpstr>
      <vt:lpstr>FEM benadering</vt:lpstr>
      <vt:lpstr>FEM benadering</vt:lpstr>
      <vt:lpstr>PowerPoint-presentatie</vt:lpstr>
      <vt:lpstr>Conclusies</vt:lpstr>
      <vt:lpstr>Aanpak werkgroep Proefopstelling Zinkvoegen</vt:lpstr>
      <vt:lpstr>Aanpak werkgroep Proefopstelling Zinkvoegen</vt:lpstr>
      <vt:lpstr>Aanpak werkgroep Proefopstelling Zinkvoegen</vt:lpstr>
      <vt:lpstr>Aanpak werkgroep Proefopstelling Zinkvoegen</vt:lpstr>
      <vt:lpstr>Aanpak werkgroep Proefopstelling Zinkvoegen</vt:lpstr>
      <vt:lpstr>Aanpak werkgroep Proefopstelling Zinkvoegen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Caro Rietman</dc:creator>
  <cp:lastModifiedBy>Ellen van Eijk</cp:lastModifiedBy>
  <cp:revision>2</cp:revision>
  <cp:lastPrinted>2026-02-03T07:49:54Z</cp:lastPrinted>
  <dcterms:modified xsi:type="dcterms:W3CDTF">2026-05-28T14:06:34Z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0x010100CB3F71239348CF4D8FBD40116C30397D</vt:lpwstr>
  </property>
  <property fmtid="{D5CDD505-2E9C-101B-9397-08002B2CF9AE}" pid="3" name="MediaServiceImageTags">
    <vt:lpwstr/>
  </property>
</Properties>
</file>