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4"/>
  </p:sldMasterIdLst>
  <p:notesMasterIdLst>
    <p:notesMasterId r:id="rId53"/>
  </p:notesMasterIdLst>
  <p:sldIdLst>
    <p:sldId id="267" r:id="rId5"/>
    <p:sldId id="482" r:id="rId6"/>
    <p:sldId id="472" r:id="rId7"/>
    <p:sldId id="473" r:id="rId8"/>
    <p:sldId id="477" r:id="rId9"/>
    <p:sldId id="476" r:id="rId10"/>
    <p:sldId id="475" r:id="rId11"/>
    <p:sldId id="479" r:id="rId12"/>
    <p:sldId id="2147480675" r:id="rId13"/>
    <p:sldId id="478" r:id="rId14"/>
    <p:sldId id="518" r:id="rId15"/>
    <p:sldId id="2147480676" r:id="rId16"/>
    <p:sldId id="474" r:id="rId17"/>
    <p:sldId id="481" r:id="rId18"/>
    <p:sldId id="483" r:id="rId19"/>
    <p:sldId id="487" r:id="rId20"/>
    <p:sldId id="488" r:id="rId21"/>
    <p:sldId id="486" r:id="rId22"/>
    <p:sldId id="484" r:id="rId23"/>
    <p:sldId id="497" r:id="rId24"/>
    <p:sldId id="498" r:id="rId25"/>
    <p:sldId id="499" r:id="rId26"/>
    <p:sldId id="2147480677" r:id="rId27"/>
    <p:sldId id="500" r:id="rId28"/>
    <p:sldId id="501" r:id="rId29"/>
    <p:sldId id="502" r:id="rId30"/>
    <p:sldId id="2147480678" r:id="rId31"/>
    <p:sldId id="2147480679" r:id="rId32"/>
    <p:sldId id="503" r:id="rId33"/>
    <p:sldId id="504" r:id="rId34"/>
    <p:sldId id="2147480680" r:id="rId35"/>
    <p:sldId id="505" r:id="rId36"/>
    <p:sldId id="496" r:id="rId37"/>
    <p:sldId id="494" r:id="rId38"/>
    <p:sldId id="508" r:id="rId39"/>
    <p:sldId id="506" r:id="rId40"/>
    <p:sldId id="507" r:id="rId41"/>
    <p:sldId id="495" r:id="rId42"/>
    <p:sldId id="493" r:id="rId43"/>
    <p:sldId id="509" r:id="rId44"/>
    <p:sldId id="492" r:id="rId45"/>
    <p:sldId id="514" r:id="rId46"/>
    <p:sldId id="490" r:id="rId47"/>
    <p:sldId id="489" r:id="rId48"/>
    <p:sldId id="513" r:id="rId49"/>
    <p:sldId id="512" r:id="rId50"/>
    <p:sldId id="515" r:id="rId51"/>
    <p:sldId id="516" r:id="rId52"/>
  </p:sldIdLst>
  <p:sldSz cx="9144000" cy="5143500" type="screen16x9"/>
  <p:notesSz cx="6884988" cy="100187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in de Haas" initials="" lastIdx="7" clrIdx="0"/>
  <p:cmAuthor id="1" name="Caro Rietman" initials="" lastIdx="3" clrIdx="1"/>
  <p:cmAuthor id="2" name="Elles Kruip" initials="" lastIdx="3" clrIdx="2"/>
  <p:cmAuthor id="3" name="Brenda Berkhout" initials="" lastIdx="1" clrIdx="3"/>
  <p:cmAuthor id="4" name="Karin de Haas" initials="Kd" lastIdx="1" clrIdx="4">
    <p:extLst>
      <p:ext uri="{19B8F6BF-5375-455C-9EA6-DF929625EA0E}">
        <p15:presenceInfo xmlns:p15="http://schemas.microsoft.com/office/powerpoint/2012/main" userId="S::karin.dehaas@cob.nl::a7651550-d08b-4f63-8f06-ab71d0a629f2" providerId="AD"/>
      </p:ext>
    </p:extLst>
  </p:cmAuthor>
  <p:cmAuthor id="5" name="elles kruip" initials="ek" lastIdx="1" clrIdx="5">
    <p:extLst>
      <p:ext uri="{19B8F6BF-5375-455C-9EA6-DF929625EA0E}">
        <p15:presenceInfo xmlns:p15="http://schemas.microsoft.com/office/powerpoint/2012/main" userId="5d2a3967a2be43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BF0D"/>
    <a:srgbClr val="FED900"/>
    <a:srgbClr val="3F287A"/>
    <a:srgbClr val="FFDD00"/>
    <a:srgbClr val="EE7F00"/>
    <a:srgbClr val="009D30"/>
    <a:srgbClr val="E30059"/>
    <a:srgbClr val="0095D8"/>
    <a:srgbClr val="008AC4"/>
    <a:srgbClr val="008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ACB15-F257-6DAE-452D-8111061B2FF4}" v="11" dt="2026-05-27T16:45:20.291"/>
    <p1510:client id="{8F464ABF-98B7-4F40-4190-08A4211CDAC7}" v="18" dt="2026-05-27T14:22:14.071"/>
    <p1510:client id="{90D01EF6-C9B2-4C00-859C-C4D70CBCBEC7}" v="1" dt="2026-05-28T11:07:09.771"/>
  </p1510:revLst>
</p1510:revInfo>
</file>

<file path=ppt/tableStyles.xml><?xml version="1.0" encoding="utf-8"?>
<a:tblStyleLst xmlns:a="http://schemas.openxmlformats.org/drawingml/2006/main" def="{04CD2B59-8810-4A51-81C4-65F792BFA966}">
  <a:tblStyle styleId="{04CD2B59-8810-4A51-81C4-65F792BFA96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8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9900" y="0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3188" y="750888"/>
            <a:ext cx="6678612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499" y="4758889"/>
            <a:ext cx="550799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6038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b" anchorCtr="0">
            <a:noAutofit/>
          </a:bodyPr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‹nr.›</a:t>
            </a:fld>
            <a:endParaRPr lang="en-US" sz="13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ptos" panose="020B0004020202020204" pitchFamily="34" charset="0"/>
        <a:ea typeface="Aptos" panose="020B00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651A874-B953-90C8-059C-789D47F815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1D683D2-6B42-9E89-3C4C-AA108E0D58A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Google Shape;15;p2">
            <a:extLst>
              <a:ext uri="{FF2B5EF4-FFF2-40B4-BE49-F238E27FC236}">
                <a16:creationId xmlns:a16="http://schemas.microsoft.com/office/drawing/2014/main" id="{1D1C28E3-8B60-F36F-D2B7-718EE5BE62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0000" y="1211608"/>
            <a:ext cx="777240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6;p2">
            <a:extLst>
              <a:ext uri="{FF2B5EF4-FFF2-40B4-BE49-F238E27FC236}">
                <a16:creationId xmlns:a16="http://schemas.microsoft.com/office/drawing/2014/main" id="{267D2EDA-309E-EAE7-9F46-6EFF7822FCD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20000" y="2127374"/>
            <a:ext cx="777686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4F07F9-02FD-0DCE-B01E-36F94C04E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95600" y="3956182"/>
            <a:ext cx="1302603" cy="964689"/>
          </a:xfrm>
          <a:prstGeom prst="rect">
            <a:avLst/>
          </a:prstGeom>
        </p:spPr>
      </p:pic>
      <p:pic>
        <p:nvPicPr>
          <p:cNvPr id="9" name="Afbeelding 8" descr="Afbeelding met tekst, Lettertype, Graphics, cirkel&#10;&#10;Door AI gegenereerde inhoud is mogelijk onjuist.">
            <a:extLst>
              <a:ext uri="{FF2B5EF4-FFF2-40B4-BE49-F238E27FC236}">
                <a16:creationId xmlns:a16="http://schemas.microsoft.com/office/drawing/2014/main" id="{4A0CAE11-5DD3-29BC-50DC-276D2786ED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9088" y="3476213"/>
            <a:ext cx="1805823" cy="144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0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651A874-B953-90C8-059C-789D47F815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4B87B17-AE4C-A15A-5DB0-CC9D2804A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ijdelijke aanduiding voor tekst 12">
            <a:extLst>
              <a:ext uri="{FF2B5EF4-FFF2-40B4-BE49-F238E27FC236}">
                <a16:creationId xmlns:a16="http://schemas.microsoft.com/office/drawing/2014/main" id="{7D520310-5FD6-404F-54F7-24A2447472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3245" y="1652510"/>
            <a:ext cx="5741377" cy="1686560"/>
          </a:xfrm>
        </p:spPr>
        <p:txBody>
          <a:bodyPr/>
          <a:lstStyle>
            <a:lvl1pPr marL="0">
              <a:buNone/>
              <a:defRPr sz="2400" b="1" i="0">
                <a:latin typeface="Aptos" panose="020B0004020202020204" pitchFamily="34" charset="0"/>
              </a:defRPr>
            </a:lvl1pPr>
            <a:lvl2pPr>
              <a:buNone/>
              <a:defRPr sz="2400" b="1" i="0">
                <a:latin typeface="Aptos" panose="020B0004020202020204" pitchFamily="34" charset="0"/>
              </a:defRPr>
            </a:lvl2pPr>
            <a:lvl3pPr>
              <a:buNone/>
              <a:defRPr sz="2400" b="1" i="0">
                <a:latin typeface="Aptos" panose="020B0004020202020204" pitchFamily="34" charset="0"/>
              </a:defRPr>
            </a:lvl3pPr>
            <a:lvl4pPr>
              <a:buNone/>
              <a:defRPr sz="2400" b="1" i="0">
                <a:latin typeface="Aptos" panose="020B0004020202020204" pitchFamily="34" charset="0"/>
              </a:defRPr>
            </a:lvl4pPr>
            <a:lvl5pPr>
              <a:buNone/>
              <a:defRPr sz="2400"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</a:t>
            </a:r>
          </a:p>
        </p:txBody>
      </p:sp>
    </p:spTree>
    <p:extLst>
      <p:ext uri="{BB962C8B-B14F-4D97-AF65-F5344CB8AC3E}">
        <p14:creationId xmlns:p14="http://schemas.microsoft.com/office/powerpoint/2010/main" val="3800725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FCF79E-1F76-3A20-A8E5-CC9748C1F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00000" y="4396479"/>
            <a:ext cx="855134" cy="6841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B64856-360A-4C1C-337B-E15C0F101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A2C6ECF-CEDE-7C9E-A9F1-1693F0815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199396" y="4529896"/>
            <a:ext cx="709463" cy="525418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683DB5-368C-1F0A-0444-F3CA6E8E91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493520"/>
            <a:ext cx="7132596" cy="2600643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400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76CEABDE-53FB-C951-2A30-B679A57832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9" y="406083"/>
            <a:ext cx="7555653" cy="548957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="1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62369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FCF79E-1F76-3A20-A8E5-CC9748C1F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00000" y="4396479"/>
            <a:ext cx="855134" cy="6841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B64856-360A-4C1C-337B-E15C0F101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D3E72BF-D427-8C58-D219-F231D6B3A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F2841BD4-9561-BDC4-4691-9F28A3CB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493520"/>
            <a:ext cx="7132596" cy="2600643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400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AFDECFEA-C4B1-A46A-459C-5537598D10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9" y="406083"/>
            <a:ext cx="7291493" cy="548957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="1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9133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269449" y="4567436"/>
            <a:ext cx="10620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latin typeface="Aptos" panose="020B0004020202020204" pitchFamily="34" charset="0"/>
              </a:rPr>
              <a:t>slide </a:t>
            </a:r>
            <a:fld id="{00000000-1234-1234-1234-123412341234}" type="slidenum">
              <a:rPr lang="en-US" smtClean="0">
                <a:latin typeface="Aptos" panose="020B0004020202020204" pitchFamily="34" charset="0"/>
              </a:rPr>
              <a:pPr/>
              <a:t>‹nr.›</a:t>
            </a:fld>
            <a:endParaRPr>
              <a:latin typeface="Aptos" panose="020B0004020202020204" pitchFamily="34" charset="0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97441" y="4711452"/>
            <a:ext cx="1206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baseline="0">
                <a:solidFill>
                  <a:schemeClr val="tx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nl-NL"/>
          </a:p>
        </p:txBody>
      </p:sp>
      <p:pic>
        <p:nvPicPr>
          <p:cNvPr id="4" name="Afbeelding 3" descr="Afbeelding met tekst, Lettertype, Graphics, cirkel&#10;&#10;Door AI gegenereerde inhoud is mogelijk onjuist.">
            <a:extLst>
              <a:ext uri="{FF2B5EF4-FFF2-40B4-BE49-F238E27FC236}">
                <a16:creationId xmlns:a16="http://schemas.microsoft.com/office/drawing/2014/main" id="{0ABF0B4E-ADD6-4B3C-058E-547C84FFE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0433" y="4478696"/>
            <a:ext cx="588724" cy="60952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C7D8EBF-A3FF-8C1C-4164-8A772D1AA813}"/>
              </a:ext>
            </a:extLst>
          </p:cNvPr>
          <p:cNvSpPr/>
          <p:nvPr userDrawn="1"/>
        </p:nvSpPr>
        <p:spPr>
          <a:xfrm>
            <a:off x="0" y="4311197"/>
            <a:ext cx="9144000" cy="852439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n>
                <a:noFill/>
              </a:ln>
              <a:latin typeface="Aptos" panose="020B00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D02ECD-7C25-20FC-D8FA-C83D182911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7DEA52C8-1789-C3B8-74D9-D8805CB6A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" y="1493520"/>
            <a:ext cx="7132596" cy="2600643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400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907355C2-92D7-4A7A-54D0-060A912934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9" y="406083"/>
            <a:ext cx="7603067" cy="548957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="1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82098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AC7D8EBF-A3FF-8C1C-4164-8A772D1AA81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n>
                <a:noFill/>
              </a:ln>
              <a:latin typeface="Aptos" panose="020B0004020202020204" pitchFamily="34" charset="0"/>
            </a:endParaRP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A4E6158-7102-2C9A-D7C8-F62BB9550D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0"/>
            <a:ext cx="6840000" cy="5143500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2759103-83A3-F0A5-FC07-C0FFCA716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09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1421F68-1BEF-403F-B0C5-AAC49C6A09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00" y="1763100"/>
            <a:ext cx="8191800" cy="29730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tekst in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8395B0-5BEF-4071-A7D0-AC6F71F066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Vertrouwelijkheidsniveau">
            <a:extLst>
              <a:ext uri="{FF2B5EF4-FFF2-40B4-BE49-F238E27FC236}">
                <a16:creationId xmlns:a16="http://schemas.microsoft.com/office/drawing/2014/main" id="{81E8D0CB-07CC-4FF4-B9A2-3BEAACD9A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[vertrouwelijkheidsniveau]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4AE61CC0-169D-4A88-BF15-A47DE22E8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85344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72500" y="1763100"/>
            <a:ext cx="3752850" cy="297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tekst in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4000" y="1763100"/>
            <a:ext cx="3758400" cy="297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tekst in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60C6DF3-2547-4188-B44C-E1C924D734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Vertrouwelijkheidsniveau">
            <a:extLst>
              <a:ext uri="{FF2B5EF4-FFF2-40B4-BE49-F238E27FC236}">
                <a16:creationId xmlns:a16="http://schemas.microsoft.com/office/drawing/2014/main" id="{1B09E170-CA11-4EE2-B82E-0AD6B2F1CC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2500" y="4896429"/>
            <a:ext cx="3196828" cy="137700"/>
          </a:xfrm>
        </p:spPr>
        <p:txBody>
          <a:bodyPr anchor="b" anchorCtr="0">
            <a:noAutofit/>
          </a:bodyPr>
          <a:lstStyle>
            <a:lvl1pPr marL="0" indent="0">
              <a:buNone/>
              <a:defRPr sz="675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[vertrouwelijkheidsniveau]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B1CF7121-85E0-45D3-B910-BCF8E25FE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46685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115616" y="51470"/>
            <a:ext cx="7571184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115616" y="1059583"/>
            <a:ext cx="7571184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…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79512" y="4659982"/>
            <a:ext cx="1206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251520" y="4515966"/>
            <a:ext cx="10620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latin typeface="Aptos" panose="020B0004020202020204" pitchFamily="34" charset="0"/>
              </a:rPr>
              <a:t>slide </a:t>
            </a:r>
            <a:fld id="{00000000-1234-1234-1234-123412341234}" type="slidenum">
              <a:rPr lang="en-US" smtClean="0">
                <a:latin typeface="Aptos" panose="020B0004020202020204" pitchFamily="34" charset="0"/>
              </a:rPr>
              <a:pPr/>
              <a:t>‹nr.›</a:t>
            </a:fld>
            <a:endParaRPr>
              <a:latin typeface="Aptos" panose="020B00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85" r:id="rId3"/>
    <p:sldLayoutId id="2147483684" r:id="rId4"/>
    <p:sldLayoutId id="2147483681" r:id="rId5"/>
    <p:sldLayoutId id="2147483686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7F366F-CE0F-7404-549E-5975F0183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9146F4-9B2B-07F8-082C-A057E2A83B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Praktijkcase Rupeltunnel</a:t>
            </a:r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0DCA37-1B2F-67C8-EF60-9F6FD8C6E511}"/>
              </a:ext>
            </a:extLst>
          </p:cNvPr>
          <p:cNvSpPr txBox="1"/>
          <p:nvPr/>
        </p:nvSpPr>
        <p:spPr>
          <a:xfrm>
            <a:off x="1857016" y="4684722"/>
            <a:ext cx="594162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Pierre Vandenbossche (</a:t>
            </a:r>
            <a:r>
              <a:rPr lang="en-US" err="1">
                <a:solidFill>
                  <a:schemeClr val="tx1"/>
                </a:solidFill>
              </a:rPr>
              <a:t>Sweco</a:t>
            </a:r>
            <a:r>
              <a:rPr lang="en-US">
                <a:solidFill>
                  <a:schemeClr val="tx1"/>
                </a:solidFill>
              </a:rPr>
              <a:t> BE) </a:t>
            </a:r>
            <a:r>
              <a:rPr lang="en-US" err="1">
                <a:solidFill>
                  <a:schemeClr val="tx1"/>
                </a:solidFill>
              </a:rPr>
              <a:t>en</a:t>
            </a:r>
            <a:r>
              <a:rPr lang="en-US">
                <a:solidFill>
                  <a:schemeClr val="tx1"/>
                </a:solidFill>
              </a:rPr>
              <a:t> Kenneth Nachtergaele (AWV)</a:t>
            </a:r>
          </a:p>
        </p:txBody>
      </p:sp>
    </p:spTree>
    <p:extLst>
      <p:ext uri="{BB962C8B-B14F-4D97-AF65-F5344CB8AC3E}">
        <p14:creationId xmlns:p14="http://schemas.microsoft.com/office/powerpoint/2010/main" val="521045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F74EF-45F2-FE3A-9065-B218F3E9A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262EC4-1B25-4061-7F1C-FCA9F4CAE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F6EC97-2690-19CD-BB80-14C490E028B1}"/>
              </a:ext>
            </a:extLst>
          </p:cNvPr>
          <p:cNvSpPr txBox="1"/>
          <p:nvPr/>
        </p:nvSpPr>
        <p:spPr>
          <a:xfrm>
            <a:off x="1046367" y="1087015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In-situ tunnel – in </a:t>
            </a:r>
            <a:r>
              <a:rPr lang="en-US" sz="2000" err="1"/>
              <a:t>stross</a:t>
            </a:r>
            <a:r>
              <a:rPr lang="en-US" sz="2000"/>
              <a:t> </a:t>
            </a:r>
            <a:r>
              <a:rPr lang="en-US" sz="2000" err="1"/>
              <a:t>gebouwd</a:t>
            </a:r>
            <a:endParaRPr lang="en-US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5CD18-38F4-35F7-E7EB-FF4E6781C1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78"/>
          <a:stretch>
            <a:fillRect/>
          </a:stretch>
        </p:blipFill>
        <p:spPr>
          <a:xfrm>
            <a:off x="1192411" y="1485305"/>
            <a:ext cx="6276975" cy="17536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BED6E-3BF6-7665-97F2-79B71AC93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006" y="3267671"/>
            <a:ext cx="782955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06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1FB58-96F6-68DC-634B-88F0493B9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E5592C-4F74-4EB4-043C-03EE77478B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3EE2FE-2D8B-F8A1-DDB5-EC31217B18CE}"/>
              </a:ext>
            </a:extLst>
          </p:cNvPr>
          <p:cNvSpPr txBox="1"/>
          <p:nvPr/>
        </p:nvSpPr>
        <p:spPr>
          <a:xfrm>
            <a:off x="1046367" y="1087015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In-situ tunnel – in </a:t>
            </a:r>
            <a:r>
              <a:rPr lang="en-US" sz="2000" err="1"/>
              <a:t>stross</a:t>
            </a:r>
            <a:r>
              <a:rPr lang="en-US" sz="2000"/>
              <a:t> </a:t>
            </a:r>
            <a:r>
              <a:rPr lang="en-US" sz="2000" err="1"/>
              <a:t>gebouwd</a:t>
            </a:r>
            <a:endParaRPr lang="en-US" err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10B3EC-20AD-1284-D2E9-A1531BE95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19" y="1803796"/>
            <a:ext cx="4529342" cy="3196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909C1E-368F-8DD8-3373-28ACDFE36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052" y="1464468"/>
            <a:ext cx="2457418" cy="353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21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3267F-FBB8-6A30-6D0A-62B3B22B1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F23E77-4053-7306-093E-DF0FC56936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Algemene presentatie Rupeltunnel</a:t>
            </a:r>
            <a:endParaRPr lang="nl-NL" b="0"/>
          </a:p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657DF-327A-5DE5-BE0D-61EEE7F2B782}"/>
              </a:ext>
            </a:extLst>
          </p:cNvPr>
          <p:cNvSpPr txBox="1"/>
          <p:nvPr/>
        </p:nvSpPr>
        <p:spPr>
          <a:xfrm>
            <a:off x="1046367" y="1087015"/>
            <a:ext cx="694113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Afzinkelementen</a:t>
            </a:r>
          </a:p>
          <a:p>
            <a:pPr marL="342900" indent="-342900">
              <a:buFont typeface="Calibri"/>
              <a:buChar char="-"/>
            </a:pPr>
            <a:r>
              <a:rPr lang="en-US" sz="2000"/>
              <a:t>1 element </a:t>
            </a:r>
            <a:r>
              <a:rPr lang="en-US" sz="2000" err="1"/>
              <a:t>onder</a:t>
            </a:r>
            <a:r>
              <a:rPr lang="en-US" sz="2000"/>
              <a:t> het </a:t>
            </a:r>
            <a:r>
              <a:rPr lang="en-US" sz="2000" err="1"/>
              <a:t>Zeevaartkanaal</a:t>
            </a:r>
            <a:r>
              <a:rPr lang="en-US" sz="2000"/>
              <a:t> (TE I): 137,9 m</a:t>
            </a:r>
          </a:p>
          <a:p>
            <a:pPr marL="342900" indent="-342900">
              <a:buFont typeface="Calibri"/>
              <a:buChar char="-"/>
            </a:pPr>
            <a:r>
              <a:rPr lang="en-US" sz="2000"/>
              <a:t>2 </a:t>
            </a:r>
            <a:r>
              <a:rPr lang="en-US" sz="2000" err="1"/>
              <a:t>Elementen</a:t>
            </a:r>
            <a:r>
              <a:rPr lang="en-US" sz="2000"/>
              <a:t> </a:t>
            </a:r>
            <a:r>
              <a:rPr lang="en-US" sz="2000" err="1"/>
              <a:t>onder</a:t>
            </a:r>
            <a:r>
              <a:rPr lang="en-US" sz="2000"/>
              <a:t> de Rupel (TE II </a:t>
            </a:r>
            <a:r>
              <a:rPr lang="en-US" sz="2000" err="1"/>
              <a:t>en</a:t>
            </a:r>
            <a:r>
              <a:rPr lang="en-US" sz="2000"/>
              <a:t> TE III): 2 x 100 m</a:t>
            </a:r>
          </a:p>
        </p:txBody>
      </p:sp>
      <p:pic>
        <p:nvPicPr>
          <p:cNvPr id="7" name="Picture 6" descr="Afbeelding met tekst, diagram, Plan, Parallel&#10;&#10;Door AI gegenereerde inhoud is mogelijk onjuist.">
            <a:extLst>
              <a:ext uri="{FF2B5EF4-FFF2-40B4-BE49-F238E27FC236}">
                <a16:creationId xmlns:a16="http://schemas.microsoft.com/office/drawing/2014/main" id="{39E6388C-9E73-910E-4AB4-242A220983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70"/>
          <a:stretch>
            <a:fillRect/>
          </a:stretch>
        </p:blipFill>
        <p:spPr>
          <a:xfrm>
            <a:off x="1565393" y="2149609"/>
            <a:ext cx="5638847" cy="29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89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00EA4-3304-5A59-24AA-5993A6105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C55E9F-20BF-D16C-BADA-D25D6E4F86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Algemene presentatie Rupeltunnel</a:t>
            </a:r>
            <a:endParaRPr lang="nl-NL" b="0"/>
          </a:p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262178-81CA-3C4A-7945-133666FD1163}"/>
              </a:ext>
            </a:extLst>
          </p:cNvPr>
          <p:cNvSpPr txBox="1"/>
          <p:nvPr/>
        </p:nvSpPr>
        <p:spPr>
          <a:xfrm>
            <a:off x="1046367" y="1087015"/>
            <a:ext cx="694113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Afzinkelementen</a:t>
            </a:r>
          </a:p>
          <a:p>
            <a:pPr marL="342900" indent="-342900">
              <a:buFont typeface="Calibri"/>
              <a:buChar char="-"/>
            </a:pPr>
            <a:r>
              <a:rPr lang="en-US" sz="2000"/>
              <a:t>1 element </a:t>
            </a:r>
            <a:r>
              <a:rPr lang="en-US" sz="2000" err="1"/>
              <a:t>onder</a:t>
            </a:r>
            <a:r>
              <a:rPr lang="en-US" sz="2000"/>
              <a:t> het </a:t>
            </a:r>
            <a:r>
              <a:rPr lang="en-US" sz="2000" err="1"/>
              <a:t>Zeevaartkanaal</a:t>
            </a:r>
            <a:r>
              <a:rPr lang="en-US" sz="2000"/>
              <a:t> (TE I): 137,9 m</a:t>
            </a:r>
          </a:p>
          <a:p>
            <a:pPr marL="342900" indent="-342900">
              <a:buFont typeface="Calibri"/>
              <a:buChar char="-"/>
            </a:pPr>
            <a:r>
              <a:rPr lang="en-US" sz="2000"/>
              <a:t>2 </a:t>
            </a:r>
            <a:r>
              <a:rPr lang="en-US" sz="2000" err="1"/>
              <a:t>Elementen</a:t>
            </a:r>
            <a:r>
              <a:rPr lang="en-US" sz="2000"/>
              <a:t> </a:t>
            </a:r>
            <a:r>
              <a:rPr lang="en-US" sz="2000" err="1"/>
              <a:t>onder</a:t>
            </a:r>
            <a:r>
              <a:rPr lang="en-US" sz="2000"/>
              <a:t> de Rupel (TE II </a:t>
            </a:r>
            <a:r>
              <a:rPr lang="en-US" sz="2000" err="1"/>
              <a:t>en</a:t>
            </a:r>
            <a:r>
              <a:rPr lang="en-US" sz="2000"/>
              <a:t> TE III): 2 x 100 m</a:t>
            </a:r>
          </a:p>
        </p:txBody>
      </p:sp>
      <p:pic>
        <p:nvPicPr>
          <p:cNvPr id="5" name="Picture 4" descr="A drawing of a machine&#10;&#10;AI-generated content may be incorrect.">
            <a:extLst>
              <a:ext uri="{FF2B5EF4-FFF2-40B4-BE49-F238E27FC236}">
                <a16:creationId xmlns:a16="http://schemas.microsoft.com/office/drawing/2014/main" id="{D65AF0B4-4995-BCB4-DC8A-44BBB4298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3"/>
          <a:stretch>
            <a:fillRect/>
          </a:stretch>
        </p:blipFill>
        <p:spPr>
          <a:xfrm>
            <a:off x="1410941" y="2302101"/>
            <a:ext cx="6646263" cy="20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9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5D09E-5FEE-EE92-56A9-F1C9C1D35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A1066E-0324-05E6-373D-40E22DF7C7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5089B1-3F25-6885-BF62-E293362BDD3B}"/>
              </a:ext>
            </a:extLst>
          </p:cNvPr>
          <p:cNvSpPr txBox="1"/>
          <p:nvPr/>
        </p:nvSpPr>
        <p:spPr>
          <a:xfrm>
            <a:off x="1046367" y="1087015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Afzinkelementen</a:t>
            </a:r>
            <a:r>
              <a:rPr lang="en-US" sz="2000"/>
              <a:t> – </a:t>
            </a:r>
            <a:r>
              <a:rPr lang="en-US" sz="2000" err="1"/>
              <a:t>gebouwd</a:t>
            </a:r>
            <a:r>
              <a:rPr lang="en-US" sz="2000"/>
              <a:t> in </a:t>
            </a:r>
            <a:r>
              <a:rPr lang="en-US" sz="2000" err="1"/>
              <a:t>droogdokken</a:t>
            </a:r>
            <a:endParaRPr lang="en-US" err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76CBE6-D445-4BD3-A837-21C8364B2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82" y="1632727"/>
            <a:ext cx="7642952" cy="334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23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FCF2F-C076-B083-698B-FCEB58560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FFA1DD-A3FF-F49D-94E4-316DDADF5E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72660-D4D2-E0B4-CF90-1F5F90FC895A}"/>
              </a:ext>
            </a:extLst>
          </p:cNvPr>
          <p:cNvSpPr txBox="1"/>
          <p:nvPr/>
        </p:nvSpPr>
        <p:spPr>
          <a:xfrm>
            <a:off x="1048703" y="1764159"/>
            <a:ext cx="6885339" cy="8463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Meervoudig doel: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lvl="1" indent="-285750">
              <a:buFont typeface="Calibri"/>
              <a:buChar char="-"/>
            </a:pPr>
            <a:r>
              <a:rPr lang="nl-BE" sz="16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Droge bouwput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marL="285750" lvl="1" indent="-285750">
              <a:buFont typeface="Calibri"/>
              <a:buChar char="-"/>
            </a:pPr>
            <a:r>
              <a:rPr lang="nl-BE" sz="16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Permanente waterkering Rupel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32D2B-7B79-76EC-E194-FE11011A4A46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Kofferdammen</a:t>
            </a:r>
            <a:r>
              <a:rPr lang="en-US" sz="2000"/>
              <a:t> </a:t>
            </a:r>
            <a:r>
              <a:rPr lang="en-US" sz="2000" err="1"/>
              <a:t>noordelijke</a:t>
            </a:r>
            <a:r>
              <a:rPr lang="en-US" sz="2000"/>
              <a:t> </a:t>
            </a:r>
            <a:r>
              <a:rPr lang="en-US" sz="2000" err="1"/>
              <a:t>toerit</a:t>
            </a:r>
          </a:p>
        </p:txBody>
      </p:sp>
      <p:pic>
        <p:nvPicPr>
          <p:cNvPr id="5" name="Picture 4" descr="Afbeelding met tekst, diagram, Plan, schematisch&#10;&#10;Door AI gegenereerde inhoud is mogelijk onjuist.">
            <a:extLst>
              <a:ext uri="{FF2B5EF4-FFF2-40B4-BE49-F238E27FC236}">
                <a16:creationId xmlns:a16="http://schemas.microsoft.com/office/drawing/2014/main" id="{0DEA9081-B3B4-FB06-7324-E28E3A7AEB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232"/>
          <a:stretch>
            <a:fillRect/>
          </a:stretch>
        </p:blipFill>
        <p:spPr>
          <a:xfrm>
            <a:off x="4670611" y="1668556"/>
            <a:ext cx="4467225" cy="34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64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F9FD7-0467-D39B-3604-C1EACDD9C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631B896-1628-6809-A24C-5D5F75954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3DD33-10E2-0B3C-FB7C-E2A310DDB8CA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Kofferdammen</a:t>
            </a:r>
            <a:r>
              <a:rPr lang="en-US" sz="2000"/>
              <a:t> </a:t>
            </a:r>
            <a:r>
              <a:rPr lang="en-US" sz="2000" err="1"/>
              <a:t>noordelijke</a:t>
            </a:r>
            <a:r>
              <a:rPr lang="en-US" sz="2000"/>
              <a:t> </a:t>
            </a:r>
            <a:r>
              <a:rPr lang="en-US" sz="2000" err="1"/>
              <a:t>toerit</a:t>
            </a:r>
          </a:p>
        </p:txBody>
      </p:sp>
      <p:pic>
        <p:nvPicPr>
          <p:cNvPr id="6" name="Picture 5" descr="Afbeelding met tekst, diagram, Plan, kaart&#10;&#10;Door AI gegenereerde inhoud is mogelijk onjuist.">
            <a:extLst>
              <a:ext uri="{FF2B5EF4-FFF2-40B4-BE49-F238E27FC236}">
                <a16:creationId xmlns:a16="http://schemas.microsoft.com/office/drawing/2014/main" id="{AE42A21C-FFF3-37D1-609E-1C5410EE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53" b="321"/>
          <a:stretch>
            <a:fillRect/>
          </a:stretch>
        </p:blipFill>
        <p:spPr>
          <a:xfrm>
            <a:off x="-840" y="2526366"/>
            <a:ext cx="5523394" cy="2620475"/>
          </a:xfrm>
          <a:prstGeom prst="rect">
            <a:avLst/>
          </a:prstGeom>
        </p:spPr>
      </p:pic>
      <p:pic>
        <p:nvPicPr>
          <p:cNvPr id="7" name="Picture 6" descr="Afbeelding met schermopname, tekst">
            <a:extLst>
              <a:ext uri="{FF2B5EF4-FFF2-40B4-BE49-F238E27FC236}">
                <a16:creationId xmlns:a16="http://schemas.microsoft.com/office/drawing/2014/main" id="{3C942E41-24E3-4E13-0F5B-C43B12897F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49"/>
          <a:stretch>
            <a:fillRect/>
          </a:stretch>
        </p:blipFill>
        <p:spPr>
          <a:xfrm>
            <a:off x="4923587" y="1094377"/>
            <a:ext cx="4221843" cy="224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71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379AF-BBDA-143A-FB09-D17B7FB4F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967EBA-92C0-38DA-F210-0AA61FB7DE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E6FCC-6393-4D3A-8B77-918541B8103E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Kofferdammen</a:t>
            </a:r>
            <a:r>
              <a:rPr lang="en-US" sz="2000"/>
              <a:t> </a:t>
            </a:r>
            <a:r>
              <a:rPr lang="en-US" sz="2000" err="1"/>
              <a:t>zuidelijke</a:t>
            </a:r>
            <a:r>
              <a:rPr lang="en-US" sz="2000"/>
              <a:t> </a:t>
            </a:r>
            <a:r>
              <a:rPr lang="en-US" sz="2000" err="1"/>
              <a:t>toerit</a:t>
            </a:r>
          </a:p>
        </p:txBody>
      </p:sp>
      <p:pic>
        <p:nvPicPr>
          <p:cNvPr id="2" name="Picture 1" descr="Afbeelding met schermopname, vlak&#10;&#10;Door AI gegenereerde inhoud is mogelijk onjuist.">
            <a:extLst>
              <a:ext uri="{FF2B5EF4-FFF2-40B4-BE49-F238E27FC236}">
                <a16:creationId xmlns:a16="http://schemas.microsoft.com/office/drawing/2014/main" id="{EE2E994A-C0B5-065C-F8CA-FA83FE7E26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274"/>
          <a:stretch>
            <a:fillRect/>
          </a:stretch>
        </p:blipFill>
        <p:spPr>
          <a:xfrm>
            <a:off x="59531" y="2096094"/>
            <a:ext cx="4515446" cy="2790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89A1A-8844-3073-2E67-CAB4B817B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306" y="2333624"/>
            <a:ext cx="4404121" cy="23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0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6938F-6DDE-2A62-CAE9-D60353679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16CF2E-4409-8708-DFF0-B6DC7942AE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D643D-115A-45DC-7260-9E7F667BB846}"/>
              </a:ext>
            </a:extLst>
          </p:cNvPr>
          <p:cNvSpPr txBox="1"/>
          <p:nvPr/>
        </p:nvSpPr>
        <p:spPr>
          <a:xfrm>
            <a:off x="1046367" y="1283468"/>
            <a:ext cx="694113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/>
              <a:buChar char="-"/>
            </a:pPr>
            <a:r>
              <a:rPr lang="en-US" sz="2000" err="1"/>
              <a:t>Stortvoegen</a:t>
            </a:r>
            <a:endParaRPr lang="en-US" sz="2000"/>
          </a:p>
          <a:p>
            <a:pPr marL="342900" indent="-342900">
              <a:buFont typeface="Calibri"/>
              <a:buChar char="-"/>
            </a:pPr>
            <a:r>
              <a:rPr lang="en-US" sz="2000" err="1"/>
              <a:t>Dilatatievoegen</a:t>
            </a:r>
            <a:endParaRPr lang="en-US" sz="2000"/>
          </a:p>
          <a:p>
            <a:pPr marL="342900" indent="-342900">
              <a:buFont typeface="Calibri"/>
              <a:buChar char="-"/>
            </a:pPr>
            <a:r>
              <a:rPr lang="en-US" sz="2000" err="1"/>
              <a:t>Zinkvoegen</a:t>
            </a:r>
          </a:p>
        </p:txBody>
      </p:sp>
    </p:spTree>
    <p:extLst>
      <p:ext uri="{BB962C8B-B14F-4D97-AF65-F5344CB8AC3E}">
        <p14:creationId xmlns:p14="http://schemas.microsoft.com/office/powerpoint/2010/main" val="216458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A835D-663B-4EE6-7EE9-E1BA24A7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F873DF-B5FF-CBE9-5855-1A1BA99943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1B62E-7792-7987-AAD8-C122846064B3}"/>
              </a:ext>
            </a:extLst>
          </p:cNvPr>
          <p:cNvSpPr txBox="1"/>
          <p:nvPr/>
        </p:nvSpPr>
        <p:spPr>
          <a:xfrm>
            <a:off x="1048703" y="1764159"/>
            <a:ext cx="6885339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Vertandingen</a:t>
            </a:r>
            <a:endParaRPr lang="en-US" sz="1700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5D9E1-E6B5-36FA-5400-78A4EA86D9DB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Afzinkelementen</a:t>
            </a:r>
            <a:r>
              <a:rPr lang="en-US" sz="2000"/>
              <a:t> - </a:t>
            </a:r>
            <a:r>
              <a:rPr lang="en-US" sz="2000" err="1"/>
              <a:t>stortvoeg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7F664-6616-6A09-9F60-8406F6F8E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115950"/>
            <a:ext cx="711517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00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CD2E2-C2C9-EA2B-7B04-2C32ED581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5B4DFF-3994-2039-086B-471EC1E081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Praktijkcase Rupeltunnel</a:t>
            </a:r>
            <a:endParaRPr lang="en-US">
              <a:latin typeface="Apto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C39E43-D024-960C-42ED-C837A68BCDE5}"/>
              </a:ext>
            </a:extLst>
          </p:cNvPr>
          <p:cNvSpPr txBox="1"/>
          <p:nvPr/>
        </p:nvSpPr>
        <p:spPr>
          <a:xfrm>
            <a:off x="1048703" y="1764159"/>
            <a:ext cx="688533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2000"/>
              <a:t>Algemene presentatie Rupeltunnel </a:t>
            </a:r>
            <a:endParaRPr lang="en-US" sz="2000"/>
          </a:p>
          <a:p>
            <a:pPr marL="285750" indent="-285750">
              <a:buChar char="•"/>
            </a:pPr>
            <a:r>
              <a:rPr lang="nl-BE" sz="2000"/>
              <a:t>Details voegverbindingen afgezonken gedeeltes</a:t>
            </a:r>
            <a:endParaRPr lang="en-US" sz="2000"/>
          </a:p>
          <a:p>
            <a:pPr marL="285750" indent="-285750">
              <a:buChar char="•"/>
            </a:pPr>
            <a:r>
              <a:rPr lang="nl-BE" sz="2000"/>
              <a:t>Waterhuishouding</a:t>
            </a:r>
            <a:endParaRPr lang="en-US" sz="2000"/>
          </a:p>
          <a:p>
            <a:pPr marL="285750" indent="-285750">
              <a:buChar char="•"/>
            </a:pPr>
            <a:r>
              <a:rPr lang="nl-BE" sz="2000"/>
              <a:t>Conceptontwerpen (al dan niet met trekankers)</a:t>
            </a:r>
            <a:endParaRPr lang="en-US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28F81-BA06-2163-3E46-DC3D0F2579D8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Inhoud</a:t>
            </a:r>
            <a:r>
              <a:rPr lang="en-US" sz="2000"/>
              <a:t> </a:t>
            </a:r>
            <a:r>
              <a:rPr lang="en-US" sz="2000" err="1"/>
              <a:t>Presentatie</a:t>
            </a:r>
          </a:p>
        </p:txBody>
      </p:sp>
    </p:spTree>
    <p:extLst>
      <p:ext uri="{BB962C8B-B14F-4D97-AF65-F5344CB8AC3E}">
        <p14:creationId xmlns:p14="http://schemas.microsoft.com/office/powerpoint/2010/main" val="1217828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496C5-6B39-78E8-771E-5A0F560E0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225663-565C-6510-1613-420A033F47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C5FAB-4DB9-C593-ADFB-CF46677966A5}"/>
              </a:ext>
            </a:extLst>
          </p:cNvPr>
          <p:cNvSpPr txBox="1"/>
          <p:nvPr/>
        </p:nvSpPr>
        <p:spPr>
          <a:xfrm>
            <a:off x="1048703" y="1764159"/>
            <a:ext cx="6885339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locatie 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36E43-1F5B-6E83-6F3C-7846DBBE129F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Afzinkelementen</a:t>
            </a:r>
            <a:r>
              <a:rPr lang="en-US" sz="2000"/>
              <a:t> - </a:t>
            </a:r>
            <a:r>
              <a:rPr lang="en-US" sz="2000" err="1"/>
              <a:t>dilatatievoeg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D683E-A887-7EB3-A94E-50759A7C1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720" y="1679971"/>
            <a:ext cx="5794178" cy="346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99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C2DA2-ABA1-2A7E-6E62-9F6E57650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B773AC-A34B-95DB-0627-BDA85E01C8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3EB098-75CD-C06B-1164-64C87C305BFF}"/>
              </a:ext>
            </a:extLst>
          </p:cNvPr>
          <p:cNvSpPr txBox="1"/>
          <p:nvPr/>
        </p:nvSpPr>
        <p:spPr>
          <a:xfrm>
            <a:off x="1048703" y="1764159"/>
            <a:ext cx="688533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Typedetails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endParaRPr lang="nl-BE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Waterdichting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lvl="1" indent="-285750">
              <a:buFont typeface="Calibri"/>
              <a:buChar char="-"/>
            </a:pPr>
            <a:r>
              <a:rPr lang="nl-BE" sz="16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Ingestorte voegband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marL="285750" lvl="1" indent="-285750">
              <a:buFont typeface="Calibri"/>
              <a:buChar char="-"/>
            </a:pPr>
            <a:r>
              <a:rPr lang="nl-BE" sz="16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Omega profiel</a:t>
            </a: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 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C9AA0-305F-DB16-9247-19815CACB786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Afzinkelementen</a:t>
            </a:r>
            <a:r>
              <a:rPr lang="en-US" sz="2000"/>
              <a:t> - </a:t>
            </a:r>
            <a:r>
              <a:rPr lang="en-US" sz="2000" err="1"/>
              <a:t>dilatatievoeg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21E59-04A7-271E-D246-6CB85C0E9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368" y="1393031"/>
            <a:ext cx="4325294" cy="37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64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E55CA-7161-4ECB-2D22-79479E1BF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42D379-E969-3CAF-1986-D440A7D683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0E2B6C-0AFB-4588-303A-CFC566868EEA}"/>
              </a:ext>
            </a:extLst>
          </p:cNvPr>
          <p:cNvSpPr txBox="1"/>
          <p:nvPr/>
        </p:nvSpPr>
        <p:spPr>
          <a:xfrm>
            <a:off x="1048703" y="1764159"/>
            <a:ext cx="6885339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Typedetails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endParaRPr lang="nl-BE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Waterdichting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lvl="1"/>
            <a:r>
              <a:rPr lang="nl-BE" sz="16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- Ingestorte voegband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marL="285750" lvl="1" indent="-285750">
              <a:buFont typeface="Calibri"/>
              <a:buChar char="-"/>
            </a:pPr>
            <a:r>
              <a:rPr lang="nl-BE" sz="16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Omega profiel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marL="285750" lvl="1" indent="-285750">
              <a:buFont typeface="Calibri"/>
              <a:buChar char="-"/>
            </a:pPr>
            <a:endParaRPr lang="nl-BE" sz="160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Bijkomende beveiliging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lvl="1" indent="-285750">
              <a:buFont typeface="Calibri"/>
              <a:buChar char="-"/>
            </a:pPr>
            <a:r>
              <a:rPr lang="nl-BE" sz="16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TE I C-D &amp; G-H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marL="285750" lvl="1" indent="-285750">
              <a:buFont typeface="Calibri"/>
              <a:buChar char="-"/>
            </a:pPr>
            <a:r>
              <a:rPr lang="nl-BE" sz="16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TE II F-G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04F597-1ACD-68E6-8D71-1958324428F0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Afzinkelementen</a:t>
            </a:r>
            <a:r>
              <a:rPr lang="en-US" sz="2000"/>
              <a:t> - </a:t>
            </a:r>
            <a:r>
              <a:rPr lang="en-US" sz="2000" err="1"/>
              <a:t>dilatatievoeg</a:t>
            </a:r>
          </a:p>
        </p:txBody>
      </p:sp>
      <p:pic>
        <p:nvPicPr>
          <p:cNvPr id="5" name="Picture 4" descr="Afbeelding met tekst, diagram, Parallel, Plan&#10;&#10;Door AI gegenereerde inhoud is mogelijk onjuist.">
            <a:extLst>
              <a:ext uri="{FF2B5EF4-FFF2-40B4-BE49-F238E27FC236}">
                <a16:creationId xmlns:a16="http://schemas.microsoft.com/office/drawing/2014/main" id="{4190D01D-16E6-1C62-0FF3-7B05356EEB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79" b="493"/>
          <a:stretch>
            <a:fillRect/>
          </a:stretch>
        </p:blipFill>
        <p:spPr>
          <a:xfrm>
            <a:off x="3545087" y="2107407"/>
            <a:ext cx="5589473" cy="2018594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AB8E140C-5D7E-F24D-F9D1-6CB08F0A0E8B}"/>
              </a:ext>
            </a:extLst>
          </p:cNvPr>
          <p:cNvSpPr txBox="1"/>
          <p:nvPr/>
        </p:nvSpPr>
        <p:spPr>
          <a:xfrm>
            <a:off x="3548863" y="4127711"/>
            <a:ext cx="5582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nl-BE"/>
              <a:t>Plan 1/10/605 Gezonken tunnel - Dwarsdoorsnede bijkomende beveiliging van de omega voegen in de tunnel elementen - TEI voegen C-D,G-H_II,F-G</a:t>
            </a:r>
          </a:p>
        </p:txBody>
      </p:sp>
    </p:spTree>
    <p:extLst>
      <p:ext uri="{BB962C8B-B14F-4D97-AF65-F5344CB8AC3E}">
        <p14:creationId xmlns:p14="http://schemas.microsoft.com/office/powerpoint/2010/main" val="171017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962F4-7B82-B358-E440-B5B7C2A1C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0343E5-7D08-6729-7CB8-55EB7FA8A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89BA1-98D2-AAC9-86B8-1726152ACF70}"/>
              </a:ext>
            </a:extLst>
          </p:cNvPr>
          <p:cNvSpPr txBox="1"/>
          <p:nvPr/>
        </p:nvSpPr>
        <p:spPr>
          <a:xfrm>
            <a:off x="1046367" y="1283468"/>
            <a:ext cx="348459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Afzinkelementen</a:t>
            </a:r>
            <a:r>
              <a:rPr lang="en-US" sz="2000"/>
              <a:t> - </a:t>
            </a:r>
            <a:r>
              <a:rPr lang="en-US" sz="2000" err="1"/>
              <a:t>zinkvoeg</a:t>
            </a:r>
          </a:p>
          <a:p>
            <a:r>
              <a:rPr lang="en-US" sz="2000" err="1"/>
              <a:t>Tussen</a:t>
            </a:r>
            <a:r>
              <a:rPr lang="en-US" sz="2000"/>
              <a:t> </a:t>
            </a:r>
            <a:r>
              <a:rPr lang="en-US" sz="2000" err="1"/>
              <a:t>afgezonken</a:t>
            </a:r>
            <a:r>
              <a:rPr lang="en-US" sz="2000"/>
              <a:t> </a:t>
            </a:r>
            <a:r>
              <a:rPr lang="en-US" sz="2000" err="1"/>
              <a:t>delen</a:t>
            </a:r>
            <a:r>
              <a:rPr lang="en-US" sz="2000"/>
              <a:t>, </a:t>
            </a:r>
            <a:r>
              <a:rPr lang="en-US" sz="2000" err="1"/>
              <a:t>oevers</a:t>
            </a:r>
            <a:r>
              <a:rPr lang="en-US" sz="2000"/>
              <a:t> en In-situ-gedeelte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542A-AF36-08DA-1F14-6BA8E97B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813" y="1184542"/>
            <a:ext cx="3483855" cy="32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52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D0B1D-F415-DD22-93D3-A92B874C7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A9593E-6490-1720-A6D3-9E261BB0F0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79FCE-0A34-2F37-F0CD-CBC9329EAC2F}"/>
              </a:ext>
            </a:extLst>
          </p:cNvPr>
          <p:cNvSpPr txBox="1"/>
          <p:nvPr/>
        </p:nvSpPr>
        <p:spPr>
          <a:xfrm>
            <a:off x="1048703" y="1764159"/>
            <a:ext cx="688533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Gina-voeg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Omega profiel</a:t>
            </a:r>
            <a:endParaRPr lang="en-US" sz="1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112EA-B5A0-2A90-14B5-E29BF4077825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Afzinkelementen</a:t>
            </a:r>
            <a:r>
              <a:rPr lang="en-US" sz="2000"/>
              <a:t> - </a:t>
            </a:r>
            <a:r>
              <a:rPr lang="en-US" sz="2000" err="1"/>
              <a:t>zinkvoeg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2851A-36F3-5A34-9B67-21845682B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454" y="1675208"/>
            <a:ext cx="4930975" cy="33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66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E508C-6C45-2BE6-74B8-996266296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889450-01B3-E99B-9538-153C6E2ED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42FE92-AAB9-E1FF-2BFC-35458F6BD1A2}"/>
              </a:ext>
            </a:extLst>
          </p:cNvPr>
          <p:cNvSpPr txBox="1"/>
          <p:nvPr/>
        </p:nvSpPr>
        <p:spPr>
          <a:xfrm>
            <a:off x="1048703" y="1764159"/>
            <a:ext cx="6885339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Principe wanden</a:t>
            </a:r>
            <a:endParaRPr lang="en-US" sz="1700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A1E5B-A378-9D4D-6E8D-DB63A02DDB4E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Aansluiting</a:t>
            </a:r>
            <a:r>
              <a:rPr lang="en-US" sz="2000"/>
              <a:t> </a:t>
            </a:r>
            <a:r>
              <a:rPr lang="en-US" sz="2000" err="1"/>
              <a:t>t.h.v.</a:t>
            </a:r>
            <a:r>
              <a:rPr lang="en-US" sz="2000"/>
              <a:t> de </a:t>
            </a:r>
            <a:r>
              <a:rPr lang="en-US" sz="2000" err="1"/>
              <a:t>zinkvoegen</a:t>
            </a:r>
            <a:r>
              <a:rPr lang="en-US" sz="2000"/>
              <a:t> - </a:t>
            </a:r>
            <a:r>
              <a:rPr lang="en-US" sz="2000" err="1"/>
              <a:t>vertandingswerking</a:t>
            </a:r>
            <a:endParaRPr lang="en-US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1DBD3-C58F-704A-6D8C-3BFE919B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21"/>
          <a:stretch>
            <a:fillRect/>
          </a:stretch>
        </p:blipFill>
        <p:spPr>
          <a:xfrm flipH="1">
            <a:off x="1044774" y="2113955"/>
            <a:ext cx="2348508" cy="293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933D9-4694-34AE-2A29-49C28F66E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471" y="1983581"/>
            <a:ext cx="4864299" cy="30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98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CD92F-685B-5842-E47E-02187400D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C7305C-ABCD-31E7-90A5-03C4C3700D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solidFill>
                <a:srgbClr val="FFFFFF"/>
              </a:solidFill>
              <a:latin typeface="Aptos"/>
            </a:endParaRPr>
          </a:p>
          <a:p>
            <a:endParaRPr lang="nl-NL" b="0">
              <a:solidFill>
                <a:srgbClr val="FFFFFF"/>
              </a:solidFill>
              <a:latin typeface="Aptos"/>
            </a:endParaRPr>
          </a:p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96ADF-910D-80D8-075D-11A39EB043D3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Aansluiting</a:t>
            </a:r>
            <a:r>
              <a:rPr lang="en-US" sz="2000"/>
              <a:t> </a:t>
            </a:r>
            <a:r>
              <a:rPr lang="en-US" sz="2000" err="1"/>
              <a:t>t.h.v.</a:t>
            </a:r>
            <a:r>
              <a:rPr lang="en-US" sz="2000"/>
              <a:t> de </a:t>
            </a:r>
            <a:r>
              <a:rPr lang="en-US" sz="2000" err="1"/>
              <a:t>zinkvoegen</a:t>
            </a:r>
            <a:r>
              <a:rPr lang="en-US" sz="2000"/>
              <a:t> - </a:t>
            </a:r>
            <a:r>
              <a:rPr lang="en-US" sz="2000" err="1"/>
              <a:t>vertandingswerking</a:t>
            </a:r>
            <a:endParaRPr lang="en-US" err="1"/>
          </a:p>
        </p:txBody>
      </p:sp>
      <p:pic>
        <p:nvPicPr>
          <p:cNvPr id="6" name="Picture 5" descr="Afbeelding met tekst, schermopname, Parallel&#10;&#10;Door AI gegenereerde inhoud is mogelijk onjuist.">
            <a:extLst>
              <a:ext uri="{FF2B5EF4-FFF2-40B4-BE49-F238E27FC236}">
                <a16:creationId xmlns:a16="http://schemas.microsoft.com/office/drawing/2014/main" id="{BA019CAF-5CB2-C6A6-390F-70B1171B3D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7"/>
          <a:stretch>
            <a:fillRect/>
          </a:stretch>
        </p:blipFill>
        <p:spPr>
          <a:xfrm>
            <a:off x="2086914" y="1885161"/>
            <a:ext cx="4482026" cy="31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37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48BB8-D844-29A0-758E-1EE5E1045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A8464D-7D28-DFD1-A13D-7E6ABA5722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solidFill>
                <a:srgbClr val="FFFFFF"/>
              </a:solidFill>
              <a:latin typeface="Aptos"/>
            </a:endParaRPr>
          </a:p>
          <a:p>
            <a:endParaRPr lang="nl-NL" b="0">
              <a:solidFill>
                <a:srgbClr val="FFFFFF"/>
              </a:solidFill>
              <a:latin typeface="Aptos"/>
            </a:endParaRPr>
          </a:p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D7AC8-5C48-DF79-9C42-A93B0A164317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Aansluiting</a:t>
            </a:r>
            <a:r>
              <a:rPr lang="en-US" sz="2000"/>
              <a:t> </a:t>
            </a:r>
            <a:r>
              <a:rPr lang="en-US" sz="2000" err="1"/>
              <a:t>t.h.v.</a:t>
            </a:r>
            <a:r>
              <a:rPr lang="en-US" sz="2000"/>
              <a:t> de </a:t>
            </a:r>
            <a:r>
              <a:rPr lang="en-US" sz="2000" err="1"/>
              <a:t>zinkvoegen</a:t>
            </a:r>
            <a:r>
              <a:rPr lang="en-US" sz="2000"/>
              <a:t> - </a:t>
            </a:r>
            <a:r>
              <a:rPr lang="en-US" sz="2000" err="1"/>
              <a:t>vertandingswerking</a:t>
            </a:r>
            <a:endParaRPr lang="en-US" err="1"/>
          </a:p>
        </p:txBody>
      </p:sp>
      <p:pic>
        <p:nvPicPr>
          <p:cNvPr id="8" name="Picture 7" descr="Afbeelding met tekst, schermopname, Parallel&#10;&#10;Door AI gegenereerde inhoud is mogelijk onjuist.">
            <a:extLst>
              <a:ext uri="{FF2B5EF4-FFF2-40B4-BE49-F238E27FC236}">
                <a16:creationId xmlns:a16="http://schemas.microsoft.com/office/drawing/2014/main" id="{76D728C9-12A1-E358-AC39-A4302C6A2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4"/>
          <a:stretch>
            <a:fillRect/>
          </a:stretch>
        </p:blipFill>
        <p:spPr>
          <a:xfrm>
            <a:off x="2088758" y="1893195"/>
            <a:ext cx="4567101" cy="31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25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36BF1-BBBA-E264-9343-452B1A3A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595E2D-AFA0-6B97-CD62-19F064C3F0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3B9934-0D39-6930-81B9-6F29195A724E}"/>
              </a:ext>
            </a:extLst>
          </p:cNvPr>
          <p:cNvSpPr txBox="1"/>
          <p:nvPr/>
        </p:nvSpPr>
        <p:spPr>
          <a:xfrm>
            <a:off x="1048703" y="1764159"/>
            <a:ext cx="6885339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schade</a:t>
            </a:r>
            <a:endParaRPr lang="en-US" sz="1700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A5E048-B649-69C5-7094-91649EE8DAE5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Aansluiting</a:t>
            </a:r>
            <a:r>
              <a:rPr lang="en-US" sz="2000"/>
              <a:t> </a:t>
            </a:r>
            <a:r>
              <a:rPr lang="en-US" sz="2000" err="1"/>
              <a:t>t.h.v.</a:t>
            </a:r>
            <a:r>
              <a:rPr lang="en-US" sz="2000"/>
              <a:t> de </a:t>
            </a:r>
            <a:r>
              <a:rPr lang="en-US" sz="2000" err="1"/>
              <a:t>zinkvoegen</a:t>
            </a:r>
            <a:r>
              <a:rPr lang="en-US" sz="2000"/>
              <a:t> - </a:t>
            </a:r>
            <a:r>
              <a:rPr lang="en-US" sz="2000" err="1"/>
              <a:t>vertandingswerking</a:t>
            </a:r>
            <a:endParaRPr lang="en-US" err="1"/>
          </a:p>
        </p:txBody>
      </p:sp>
      <p:pic>
        <p:nvPicPr>
          <p:cNvPr id="5" name="Picture 4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2B6CFEB7-D2DD-6EE2-C96C-1DD3C3634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04" b="298"/>
          <a:stretch>
            <a:fillRect/>
          </a:stretch>
        </p:blipFill>
        <p:spPr>
          <a:xfrm>
            <a:off x="2137173" y="2097884"/>
            <a:ext cx="4491141" cy="30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56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36BF1-BBBA-E264-9343-452B1A3A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595E2D-AFA0-6B97-CD62-19F064C3F0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3B9934-0D39-6930-81B9-6F29195A724E}"/>
              </a:ext>
            </a:extLst>
          </p:cNvPr>
          <p:cNvSpPr txBox="1"/>
          <p:nvPr/>
        </p:nvSpPr>
        <p:spPr>
          <a:xfrm>
            <a:off x="1048703" y="1764159"/>
            <a:ext cx="6885339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schade</a:t>
            </a:r>
            <a:endParaRPr lang="en-US" sz="1700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A5E048-B649-69C5-7094-91649EE8DAE5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Aansluiting</a:t>
            </a:r>
            <a:r>
              <a:rPr lang="en-US" sz="2000"/>
              <a:t> </a:t>
            </a:r>
            <a:r>
              <a:rPr lang="en-US" sz="2000" err="1"/>
              <a:t>t.h.v.</a:t>
            </a:r>
            <a:r>
              <a:rPr lang="en-US" sz="2000"/>
              <a:t> de </a:t>
            </a:r>
            <a:r>
              <a:rPr lang="en-US" sz="2000" err="1"/>
              <a:t>zinkvoegen</a:t>
            </a:r>
            <a:r>
              <a:rPr lang="en-US" sz="2000"/>
              <a:t> - </a:t>
            </a:r>
            <a:r>
              <a:rPr lang="en-US" sz="2000" err="1"/>
              <a:t>vertandingswerking</a:t>
            </a:r>
            <a:endParaRPr lang="en-US" err="1"/>
          </a:p>
        </p:txBody>
      </p:sp>
      <p:pic>
        <p:nvPicPr>
          <p:cNvPr id="7" name="Picture 6" descr="Afbeelding met tekst, schermopname, Parallel&#10;&#10;Door AI gegenereerde inhoud is mogelijk onjuist.">
            <a:extLst>
              <a:ext uri="{FF2B5EF4-FFF2-40B4-BE49-F238E27FC236}">
                <a16:creationId xmlns:a16="http://schemas.microsoft.com/office/drawing/2014/main" id="{C5B97329-DA2A-1565-DA68-5F64D712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"/>
          <a:stretch>
            <a:fillRect/>
          </a:stretch>
        </p:blipFill>
        <p:spPr>
          <a:xfrm>
            <a:off x="2014029" y="2076213"/>
            <a:ext cx="4649986" cy="301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9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026EC-12A2-4771-00E7-3A626EEFE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89A329-7843-1DEB-31FD-7AB156E7F6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DA956-EF71-688D-6D23-561D5C3D2E78}"/>
              </a:ext>
            </a:extLst>
          </p:cNvPr>
          <p:cNvSpPr txBox="1"/>
          <p:nvPr/>
        </p:nvSpPr>
        <p:spPr>
          <a:xfrm>
            <a:off x="1048703" y="1764159"/>
            <a:ext cx="6885339" cy="14003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A12 Antwerpen-Brussel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Onder Rupel en Zeekanaal Brussel-Schelde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Gebouwd tussen 1972 en 1982</a:t>
            </a:r>
            <a:endParaRPr lang="nl-BE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Geopend 24 juni 1982 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Lengte: 595 meter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1CB63-D43D-A202-B547-1E736B8412FD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Algemene</a:t>
            </a:r>
            <a:r>
              <a:rPr lang="en-US" sz="2000"/>
              <a:t> </a:t>
            </a:r>
            <a:r>
              <a:rPr lang="en-US" sz="2000" err="1"/>
              <a:t>informatie</a:t>
            </a:r>
          </a:p>
        </p:txBody>
      </p:sp>
      <p:pic>
        <p:nvPicPr>
          <p:cNvPr id="5" name="Picture 4" descr="Rupeltunnel op kaart.">
            <a:extLst>
              <a:ext uri="{FF2B5EF4-FFF2-40B4-BE49-F238E27FC236}">
                <a16:creationId xmlns:a16="http://schemas.microsoft.com/office/drawing/2014/main" id="{0B8C58BC-DC2F-0C1B-C101-DA0768EEB9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76" b="402"/>
          <a:stretch>
            <a:fillRect/>
          </a:stretch>
        </p:blipFill>
        <p:spPr>
          <a:xfrm>
            <a:off x="2207289" y="3300898"/>
            <a:ext cx="2556442" cy="1735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AC8B8A-65AD-B8B2-D379-A264949778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06"/>
          <a:stretch>
            <a:fillRect/>
          </a:stretch>
        </p:blipFill>
        <p:spPr>
          <a:xfrm>
            <a:off x="4957764" y="2329458"/>
            <a:ext cx="4183946" cy="28152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F89FE4-0A44-111F-9AA7-99BB65EE234F}"/>
              </a:ext>
            </a:extLst>
          </p:cNvPr>
          <p:cNvSpPr/>
          <p:nvPr/>
        </p:nvSpPr>
        <p:spPr>
          <a:xfrm>
            <a:off x="6483425" y="3629368"/>
            <a:ext cx="501268" cy="377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8C60A6-684A-571C-BAA9-59D6A03DDA4A}"/>
              </a:ext>
            </a:extLst>
          </p:cNvPr>
          <p:cNvSpPr/>
          <p:nvPr/>
        </p:nvSpPr>
        <p:spPr>
          <a:xfrm>
            <a:off x="2207503" y="3298862"/>
            <a:ext cx="2560045" cy="1740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066C20-A3DD-6BF4-509D-ECFEAC873612}"/>
              </a:ext>
            </a:extLst>
          </p:cNvPr>
          <p:cNvCxnSpPr/>
          <p:nvPr/>
        </p:nvCxnSpPr>
        <p:spPr>
          <a:xfrm flipH="1">
            <a:off x="4800256" y="3792900"/>
            <a:ext cx="1674563" cy="322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350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DC37E-C9FC-B4F1-93C0-8F5C24F04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76A40F-0BAC-106E-F507-572FE4B5E0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CCCBE2-045A-84F0-82BD-1C6D4AD4FD75}"/>
              </a:ext>
            </a:extLst>
          </p:cNvPr>
          <p:cNvSpPr txBox="1"/>
          <p:nvPr/>
        </p:nvSpPr>
        <p:spPr>
          <a:xfrm>
            <a:off x="1048703" y="1764159"/>
            <a:ext cx="6885339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schade</a:t>
            </a:r>
            <a:endParaRPr lang="en-US" sz="1700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E785A2-C6D6-B369-6EA6-2CB4B7C24CE1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Aansluiting</a:t>
            </a:r>
            <a:r>
              <a:rPr lang="en-US" sz="2000"/>
              <a:t> </a:t>
            </a:r>
            <a:r>
              <a:rPr lang="en-US" sz="2000" err="1"/>
              <a:t>t.h.v.</a:t>
            </a:r>
            <a:r>
              <a:rPr lang="en-US" sz="2000"/>
              <a:t> de </a:t>
            </a:r>
            <a:r>
              <a:rPr lang="en-US" sz="2000" err="1"/>
              <a:t>zinkvoegen</a:t>
            </a:r>
            <a:r>
              <a:rPr lang="en-US" sz="2000"/>
              <a:t> - </a:t>
            </a:r>
            <a:r>
              <a:rPr lang="en-US" sz="2000" err="1"/>
              <a:t>vertandingswerking</a:t>
            </a:r>
            <a:endParaRPr lang="en-US" err="1"/>
          </a:p>
        </p:txBody>
      </p:sp>
      <p:pic>
        <p:nvPicPr>
          <p:cNvPr id="6" name="Picture 5" descr="Afbeelding met tekst, schermopname, Parallel, deur&#10;&#10;Door AI gegenereerde inhoud is mogelijk onjuist.">
            <a:extLst>
              <a:ext uri="{FF2B5EF4-FFF2-40B4-BE49-F238E27FC236}">
                <a16:creationId xmlns:a16="http://schemas.microsoft.com/office/drawing/2014/main" id="{AA74417C-22AA-2F5B-71C2-80FF8ABA02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3"/>
          <a:stretch>
            <a:fillRect/>
          </a:stretch>
        </p:blipFill>
        <p:spPr>
          <a:xfrm>
            <a:off x="2287786" y="2125266"/>
            <a:ext cx="4676090" cy="301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22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B041A-BEC7-A111-4F0F-539B5E925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B27DBA-AD9B-89A3-1EFD-E63A67BBEB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Voegverbindingen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9A1D6-C74E-D0EB-EC17-6601072A4DA4}"/>
              </a:ext>
            </a:extLst>
          </p:cNvPr>
          <p:cNvSpPr txBox="1"/>
          <p:nvPr/>
        </p:nvSpPr>
        <p:spPr>
          <a:xfrm>
            <a:off x="1048703" y="1764159"/>
            <a:ext cx="6885339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schade</a:t>
            </a:r>
            <a:endParaRPr lang="en-US" sz="1700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DD679-0706-0925-1AD2-43C0E99C307E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Aansluiting</a:t>
            </a:r>
            <a:r>
              <a:rPr lang="en-US" sz="2000"/>
              <a:t> </a:t>
            </a:r>
            <a:r>
              <a:rPr lang="en-US" sz="2000" err="1"/>
              <a:t>t.h.v.</a:t>
            </a:r>
            <a:r>
              <a:rPr lang="en-US" sz="2000"/>
              <a:t> de </a:t>
            </a:r>
            <a:r>
              <a:rPr lang="en-US" sz="2000" err="1"/>
              <a:t>zinkvoegen</a:t>
            </a:r>
            <a:r>
              <a:rPr lang="en-US" sz="2000"/>
              <a:t> - </a:t>
            </a:r>
            <a:r>
              <a:rPr lang="en-US" sz="2000" err="1"/>
              <a:t>vertandingswerking</a:t>
            </a:r>
            <a:endParaRPr lang="en-US" err="1"/>
          </a:p>
        </p:txBody>
      </p:sp>
      <p:pic>
        <p:nvPicPr>
          <p:cNvPr id="8" name="Picture 7" descr="Afbeelding met tekst, schermopname, Parallel&#10;&#10;Door AI gegenereerde inhoud is mogelijk onjuist.">
            <a:extLst>
              <a:ext uri="{FF2B5EF4-FFF2-40B4-BE49-F238E27FC236}">
                <a16:creationId xmlns:a16="http://schemas.microsoft.com/office/drawing/2014/main" id="{7CC9F16D-B1B1-A582-BE98-71E030DF5D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0"/>
          <a:stretch>
            <a:fillRect/>
          </a:stretch>
        </p:blipFill>
        <p:spPr>
          <a:xfrm>
            <a:off x="2388436" y="2121100"/>
            <a:ext cx="4371294" cy="30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16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7EAED-8759-8449-B40C-AE75766E1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AA1803-9A15-FBBE-8842-18A473D4DB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Waterhuishouding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04FC3-BCCB-EF48-38D7-88641D8BF6E5}"/>
              </a:ext>
            </a:extLst>
          </p:cNvPr>
          <p:cNvSpPr txBox="1"/>
          <p:nvPr/>
        </p:nvSpPr>
        <p:spPr>
          <a:xfrm>
            <a:off x="1046367" y="1283468"/>
            <a:ext cx="694113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/>
              <a:buChar char="-"/>
            </a:pPr>
            <a:r>
              <a:rPr lang="en-US" sz="2000" err="1"/>
              <a:t>Toeritten</a:t>
            </a:r>
          </a:p>
          <a:p>
            <a:pPr marL="342900" indent="-342900">
              <a:buFont typeface="Calibri"/>
              <a:buChar char="-"/>
            </a:pPr>
            <a:r>
              <a:rPr lang="en-US" sz="2000" err="1"/>
              <a:t>Afzinkelementen</a:t>
            </a:r>
            <a:endParaRPr lang="en-US" sz="2000"/>
          </a:p>
          <a:p>
            <a:pPr marL="342900" indent="-342900">
              <a:buFont typeface="Calibri"/>
              <a:buChar char="-"/>
            </a:pPr>
            <a:r>
              <a:rPr lang="en-US" sz="2000"/>
              <a:t>In-situ </a:t>
            </a:r>
            <a:r>
              <a:rPr lang="en-US" sz="2000" err="1"/>
              <a:t>gedeelte</a:t>
            </a:r>
          </a:p>
        </p:txBody>
      </p:sp>
    </p:spTree>
    <p:extLst>
      <p:ext uri="{BB962C8B-B14F-4D97-AF65-F5344CB8AC3E}">
        <p14:creationId xmlns:p14="http://schemas.microsoft.com/office/powerpoint/2010/main" val="3936823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768F7-8A9F-FF5E-972D-AE9B6F4A1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B3F0B4-FCBE-3A64-E6EE-D6F6FFD026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Waterhuishouding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56686-F2E3-C7FC-0675-45B4742D3EE5}"/>
              </a:ext>
            </a:extLst>
          </p:cNvPr>
          <p:cNvSpPr txBox="1"/>
          <p:nvPr/>
        </p:nvSpPr>
        <p:spPr>
          <a:xfrm>
            <a:off x="1048703" y="1764159"/>
            <a:ext cx="6885339" cy="24468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HUIDIGE SITUATIE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Zuid (open talud)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742950" lvl="2" indent="-285750">
              <a:buChar char="•"/>
            </a:pPr>
            <a:r>
              <a:rPr lang="nl-BE" sz="16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Drainage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marL="1200150" lvl="4" indent="-285750">
              <a:buChar char="•"/>
            </a:pPr>
            <a:r>
              <a:rPr lang="nl-BE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Onder verharding</a:t>
            </a:r>
            <a:endParaRPr lang="en-US">
              <a:latin typeface="Calibri"/>
              <a:ea typeface="Calibri"/>
              <a:cs typeface="Calibri"/>
            </a:endParaRPr>
          </a:p>
          <a:p>
            <a:pPr marL="1200150" lvl="4" indent="-285750">
              <a:buChar char="•"/>
            </a:pPr>
            <a:r>
              <a:rPr lang="nl-BE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In talud</a:t>
            </a:r>
            <a:endParaRPr lang="en-US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Noord (diepwanden en talud)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742950" lvl="2" indent="-285750">
              <a:buChar char="•"/>
            </a:pPr>
            <a:r>
              <a:rPr lang="nl-BE" sz="16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Drainage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marL="1200150" lvl="4" indent="-285750">
              <a:buChar char="•"/>
            </a:pPr>
            <a:r>
              <a:rPr lang="nl-BE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Horizontaal</a:t>
            </a:r>
            <a:endParaRPr lang="en-US">
              <a:latin typeface="Calibri"/>
              <a:ea typeface="Calibri"/>
              <a:cs typeface="Calibri"/>
            </a:endParaRPr>
          </a:p>
          <a:p>
            <a:pPr marL="1200150" lvl="4" indent="-285750">
              <a:buChar char="•"/>
            </a:pPr>
            <a:r>
              <a:rPr lang="nl-BE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Verticaal</a:t>
            </a:r>
            <a:endParaRPr lang="en-US">
              <a:latin typeface="Calibri"/>
              <a:ea typeface="Calibri"/>
              <a:cs typeface="Calibri"/>
            </a:endParaRPr>
          </a:p>
          <a:p>
            <a:pPr marL="1200150" lvl="4" indent="-285750">
              <a:buChar char="•"/>
            </a:pPr>
            <a:r>
              <a:rPr lang="nl-BE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Schuin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008ED-0094-687D-30D4-F8AEB0BE5055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Waterhuishouding</a:t>
            </a:r>
            <a:r>
              <a:rPr lang="en-US" sz="2000"/>
              <a:t> - </a:t>
            </a:r>
            <a:r>
              <a:rPr lang="en-US" sz="2000" err="1"/>
              <a:t>toeritten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C1CA8C-13F7-FF37-8260-1B9DAF1C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10" r="427" b="256"/>
          <a:stretch>
            <a:fillRect/>
          </a:stretch>
        </p:blipFill>
        <p:spPr>
          <a:xfrm>
            <a:off x="5973016" y="4739"/>
            <a:ext cx="3173485" cy="514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11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E06CD-8AC7-4B06-822B-E09B29CBF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464EEB-493F-0E28-1062-0FC623D38C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Waterhuishouding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7FFEAC-5A9C-8E71-0045-BE8D2749E82A}"/>
              </a:ext>
            </a:extLst>
          </p:cNvPr>
          <p:cNvSpPr txBox="1"/>
          <p:nvPr/>
        </p:nvSpPr>
        <p:spPr>
          <a:xfrm>
            <a:off x="1048703" y="1764159"/>
            <a:ext cx="688533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00050" indent="-400050">
              <a:buChar char="•"/>
            </a:pPr>
            <a:r>
              <a:rPr lang="nl-BE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Horizontale grondwaterstroming langs talud en door bestaande diepwand</a:t>
            </a:r>
            <a:endParaRPr lang="en-US">
              <a:latin typeface="Calibri"/>
              <a:ea typeface="Calibri"/>
              <a:cs typeface="Calibri"/>
            </a:endParaRPr>
          </a:p>
          <a:p>
            <a:pPr marL="400050" indent="-400050">
              <a:buChar char="•"/>
            </a:pPr>
            <a:r>
              <a:rPr lang="nl-BE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Verticale grondwaterstroming (niet zo heel veel) </a:t>
            </a:r>
            <a:endParaRPr lang="en-US">
              <a:latin typeface="Calibri"/>
              <a:ea typeface="Calibri"/>
              <a:cs typeface="Calibri"/>
            </a:endParaRPr>
          </a:p>
          <a:p>
            <a:pPr marL="400050" indent="-400050">
              <a:buChar char="•"/>
            </a:pPr>
            <a:r>
              <a:rPr lang="nl-BE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Bestaand drainagesysteem werkt niet 100% </a:t>
            </a:r>
            <a:endParaRPr lang="en-US">
              <a:latin typeface="Calibri"/>
              <a:ea typeface="Calibri"/>
              <a:cs typeface="Calibri"/>
            </a:endParaRPr>
          </a:p>
          <a:p>
            <a:pPr marL="400050" indent="-400050">
              <a:buChar char="•"/>
            </a:pPr>
            <a:r>
              <a:rPr lang="nl-BE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Hemelwater langs diepwanden en op wegdek zelf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E4F71-CF5C-7535-0102-57363E061F66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Problemen</a:t>
            </a:r>
            <a:r>
              <a:rPr lang="en-US" sz="2000"/>
              <a:t> - </a:t>
            </a:r>
            <a:r>
              <a:rPr lang="en-US" sz="2000" err="1"/>
              <a:t>toerit</a:t>
            </a:r>
            <a:r>
              <a:rPr lang="en-US" sz="2000"/>
              <a:t> </a:t>
            </a:r>
            <a:r>
              <a:rPr lang="en-US" sz="2000" err="1"/>
              <a:t>noord</a:t>
            </a:r>
            <a:endParaRPr lang="en-US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3D238-A461-6270-8F01-8F14029C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2893218"/>
            <a:ext cx="2991446" cy="2250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1ECB02-A047-EF46-570A-C9AC25BC5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843" y="2893218"/>
            <a:ext cx="3000376" cy="2250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164A03-7F85-7EBA-D4BA-56A189839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61483" y="3178967"/>
            <a:ext cx="2250282" cy="16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43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AB124-13B5-58AF-93CB-7C3D11084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609607-4765-F810-AEEE-43D14AC9F3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Waterhuishouding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F7CF6-613C-02AE-F9F0-46A7E798517F}"/>
              </a:ext>
            </a:extLst>
          </p:cNvPr>
          <p:cNvSpPr txBox="1"/>
          <p:nvPr/>
        </p:nvSpPr>
        <p:spPr>
          <a:xfrm>
            <a:off x="1048703" y="1764159"/>
            <a:ext cx="6885339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00050" indent="-4000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Horizontale grondwaterstroming langs talud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400050" indent="-4000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Verticale grondwaterstroming 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400050" indent="-4000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Hemelwater op wegdek </a:t>
            </a:r>
            <a:endParaRPr lang="en-US" sz="1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B4E63-865C-594D-5CB3-AF494FEBCBAC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Problemen</a:t>
            </a:r>
            <a:r>
              <a:rPr lang="en-US" sz="2000"/>
              <a:t> - </a:t>
            </a:r>
            <a:r>
              <a:rPr lang="en-US" sz="2000" err="1"/>
              <a:t>toerit</a:t>
            </a:r>
            <a:r>
              <a:rPr lang="en-US" sz="2000"/>
              <a:t> </a:t>
            </a:r>
            <a:r>
              <a:rPr lang="en-US" sz="2000" err="1"/>
              <a:t>zuid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704D7-2548-FF3F-1A22-DC7D6477C1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3"/>
          <a:stretch>
            <a:fillRect/>
          </a:stretch>
        </p:blipFill>
        <p:spPr>
          <a:xfrm>
            <a:off x="4352924" y="2385416"/>
            <a:ext cx="4787432" cy="275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58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5FF6A-8E00-0871-2B35-054CBAA1F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5AB503-5C45-5EF7-6A42-6394CB4F8D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Waterhuishouding</a:t>
            </a:r>
            <a:endParaRPr lang="nl-NL" b="0"/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168570-02CD-254F-9D57-99DA0B852BC2}"/>
              </a:ext>
            </a:extLst>
          </p:cNvPr>
          <p:cNvSpPr txBox="1"/>
          <p:nvPr/>
        </p:nvSpPr>
        <p:spPr>
          <a:xfrm>
            <a:off x="1048703" y="1764159"/>
            <a:ext cx="6885339" cy="14003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Waterdichte prefab betonnen elementen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Geen verticale ontlastingsbronnen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Enkel horizontale drainagesysteem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endParaRPr lang="nl-BE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Opdrijfevenwicht OK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76A77F-F56B-7EC0-7A5E-CD630A7B5A8A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Waterhuishouding</a:t>
            </a:r>
            <a:r>
              <a:rPr lang="en-US" sz="2000"/>
              <a:t> - </a:t>
            </a:r>
            <a:r>
              <a:rPr lang="en-US" sz="2000" err="1"/>
              <a:t>Afzinkelementen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C142B-6BE7-2D96-3E93-17C2DAA96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79" y="3170985"/>
            <a:ext cx="7241242" cy="19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91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AFABB-4C08-748A-4CF1-1161D45A3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C350A4-C52C-66A9-F782-7DF061AC8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Waterhuishouding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3AA270-2D64-8F06-2A89-5C480041E059}"/>
              </a:ext>
            </a:extLst>
          </p:cNvPr>
          <p:cNvSpPr txBox="1"/>
          <p:nvPr/>
        </p:nvSpPr>
        <p:spPr>
          <a:xfrm>
            <a:off x="1048703" y="1764159"/>
            <a:ext cx="6885339" cy="11233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HUIDIGE SITUATIE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742950" lvl="1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Ondiepe passieve drainage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1200150" lvl="3" indent="-285750">
              <a:buFont typeface="Arial"/>
              <a:buChar char="•"/>
            </a:pPr>
            <a:r>
              <a:rPr lang="nl-BE" sz="16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Onder vloerplaat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 marL="742950" lvl="1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Diepe verticale ontlastingsbronnen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A5485-0D1F-4E07-9E35-087DB7B58E31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Waterhuishouding</a:t>
            </a:r>
            <a:r>
              <a:rPr lang="en-US" sz="2000"/>
              <a:t> - In-situ tunnel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3F539-6EC4-D5FA-FD53-407DD8F4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98" b="-276"/>
          <a:stretch>
            <a:fillRect/>
          </a:stretch>
        </p:blipFill>
        <p:spPr>
          <a:xfrm>
            <a:off x="5068980" y="1683825"/>
            <a:ext cx="4073927" cy="292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78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78D50-53E5-FF4C-5E3A-FCFAB6E04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C330A1-840A-FD65-C50F-BEE222B91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Waterhuishouding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C9531-30B8-5988-E6FD-6A6198B3A284}"/>
              </a:ext>
            </a:extLst>
          </p:cNvPr>
          <p:cNvSpPr txBox="1"/>
          <p:nvPr/>
        </p:nvSpPr>
        <p:spPr>
          <a:xfrm>
            <a:off x="1048703" y="1764159"/>
            <a:ext cx="2581230" cy="31854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Diepwanden niet tot in afsluitende kleilaag C2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endParaRPr lang="nl-BE" sz="1700">
              <a:solidFill>
                <a:srgbClr val="373636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Ontlastingsputten werken niet 100% meer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endParaRPr lang="nl-BE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Opdrijfevenwicht zonder ontlastingsbronnen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742950" lvl="2" indent="-285750">
              <a:buFont typeface="Wingdings"/>
              <a:buChar char="§"/>
            </a:pPr>
            <a:r>
              <a:rPr lang="nl-BE" sz="16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SF = 0,34 &lt; 1,0</a:t>
            </a:r>
            <a:r>
              <a:rPr lang="nl-BE" sz="16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 (maatgevende snede)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33512-9FC8-B707-9985-971588C5317F}"/>
              </a:ext>
            </a:extLst>
          </p:cNvPr>
          <p:cNvSpPr txBox="1"/>
          <p:nvPr/>
        </p:nvSpPr>
        <p:spPr>
          <a:xfrm>
            <a:off x="1046367" y="1283468"/>
            <a:ext cx="75572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Problemen</a:t>
            </a:r>
            <a:r>
              <a:rPr lang="en-US" sz="2000"/>
              <a:t> – in-situ tunnel </a:t>
            </a:r>
            <a:r>
              <a:rPr lang="en-US" sz="2000" err="1"/>
              <a:t>probleem</a:t>
            </a:r>
            <a:r>
              <a:rPr lang="en-US" sz="2000"/>
              <a:t> met </a:t>
            </a:r>
            <a:r>
              <a:rPr lang="en-US" sz="2000" err="1"/>
              <a:t>opwaartse</a:t>
            </a:r>
            <a:r>
              <a:rPr lang="en-US" sz="2000"/>
              <a:t> </a:t>
            </a:r>
            <a:r>
              <a:rPr lang="en-US" sz="2000" err="1"/>
              <a:t>waterdruk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BB285-46F0-E15C-1046-F772474BEF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20759" y="1678714"/>
            <a:ext cx="5420264" cy="33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46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83D75-4B31-28B3-8064-02EF35767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4DD035-DEE6-8E00-6CF0-B1331A1DFD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Waterhuishouding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2DBA5A-01D0-7B63-69B4-578D0A544F73}"/>
              </a:ext>
            </a:extLst>
          </p:cNvPr>
          <p:cNvSpPr txBox="1"/>
          <p:nvPr/>
        </p:nvSpPr>
        <p:spPr>
          <a:xfrm>
            <a:off x="1048703" y="1764159"/>
            <a:ext cx="6885339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Samenvatting debieten per zone </a:t>
            </a:r>
            <a:endParaRPr lang="en-US" sz="1700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8A140-6B9F-5E41-4FA6-F9C3C94630DE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err="1"/>
              <a:t>Debieten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7E135-1ABE-9610-C746-81ACEBE96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48"/>
          <a:stretch>
            <a:fillRect/>
          </a:stretch>
        </p:blipFill>
        <p:spPr>
          <a:xfrm>
            <a:off x="1050132" y="2245519"/>
            <a:ext cx="6614606" cy="20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53846-0359-6EB0-4A70-AC7FAA980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99D9EB-FFB3-B4B4-7C7E-128B7B53A8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B5A3A7-E79D-5788-B400-08FE512C9C2A}"/>
              </a:ext>
            </a:extLst>
          </p:cNvPr>
          <p:cNvSpPr txBox="1"/>
          <p:nvPr/>
        </p:nvSpPr>
        <p:spPr>
          <a:xfrm>
            <a:off x="1048703" y="1789372"/>
            <a:ext cx="6885339" cy="14003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A12 Antwerpen-Brussel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Onder Rupel en Zeevaartkanaal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Toeritten </a:t>
            </a:r>
            <a:r>
              <a:rPr lang="nl-BE" sz="17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(Area A + E)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Afzinkelementen </a:t>
            </a:r>
            <a:r>
              <a:rPr lang="nl-BE" sz="1700">
                <a:solidFill>
                  <a:srgbClr val="00FF00"/>
                </a:solidFill>
                <a:latin typeface="Calibri"/>
                <a:ea typeface="Calibri"/>
                <a:cs typeface="Calibri"/>
              </a:rPr>
              <a:t>(Area B+ D)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In-situ tunnel </a:t>
            </a:r>
            <a:r>
              <a:rPr lang="nl-BE" sz="170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(Area C)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938CE-D96F-0379-4598-39D3F85120DA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Ligging</a:t>
            </a:r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FFA55501-374E-900A-4EA2-426BD27951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80467" y="969868"/>
            <a:ext cx="4059331" cy="41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55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8FDBE-D4DA-8144-FFEF-8AD47D630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CE9577-EFFD-6261-CE0C-6577B3D07E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Renovatieconcepten Rupeltunnel</a:t>
            </a:r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73FB8-841F-1788-5EC4-617FAE4C1225}"/>
              </a:ext>
            </a:extLst>
          </p:cNvPr>
          <p:cNvSpPr txBox="1"/>
          <p:nvPr/>
        </p:nvSpPr>
        <p:spPr>
          <a:xfrm>
            <a:off x="1046367" y="1283468"/>
            <a:ext cx="694113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/>
              <a:buChar char="-"/>
            </a:pPr>
            <a:r>
              <a:rPr lang="en-US" sz="2000" err="1"/>
              <a:t>Trekankers</a:t>
            </a:r>
            <a:r>
              <a:rPr lang="en-US" sz="2000"/>
              <a:t> In-situ </a:t>
            </a:r>
            <a:r>
              <a:rPr lang="en-US" sz="2000" err="1"/>
              <a:t>gedeelte</a:t>
            </a:r>
            <a:endParaRPr lang="en-US" sz="2000"/>
          </a:p>
          <a:p>
            <a:pPr marL="342900" indent="-342900">
              <a:buFont typeface="Calibri"/>
              <a:buChar char="-"/>
            </a:pPr>
            <a:r>
              <a:rPr lang="en-US" sz="2000"/>
              <a:t>CB-Wanden Open </a:t>
            </a:r>
            <a:r>
              <a:rPr lang="en-US" sz="2000" err="1"/>
              <a:t>Hellingen</a:t>
            </a:r>
            <a:endParaRPr lang="en-US" sz="2000"/>
          </a:p>
          <a:p>
            <a:pPr marL="342900" indent="-342900">
              <a:buFont typeface="Calibri"/>
              <a:buChar char="-"/>
            </a:pPr>
            <a:r>
              <a:rPr lang="en-US" sz="2000" err="1"/>
              <a:t>Trekankers</a:t>
            </a:r>
            <a:r>
              <a:rPr lang="en-US" sz="2000"/>
              <a:t> Open </a:t>
            </a:r>
            <a:r>
              <a:rPr lang="en-US" sz="2000" err="1"/>
              <a:t>Hellingen</a:t>
            </a:r>
            <a:endParaRPr lang="en-US" sz="2000"/>
          </a:p>
          <a:p>
            <a:pPr marL="342900" indent="-342900">
              <a:buFont typeface="Calibri"/>
              <a:buChar char="-"/>
            </a:pPr>
            <a:r>
              <a:rPr lang="en-US" sz="2000" err="1"/>
              <a:t>Verlengen</a:t>
            </a:r>
            <a:r>
              <a:rPr lang="en-US" sz="2000"/>
              <a:t> tunnel</a:t>
            </a:r>
          </a:p>
        </p:txBody>
      </p:sp>
    </p:spTree>
    <p:extLst>
      <p:ext uri="{BB962C8B-B14F-4D97-AF65-F5344CB8AC3E}">
        <p14:creationId xmlns:p14="http://schemas.microsoft.com/office/powerpoint/2010/main" val="1014434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D5FB3-951A-A80A-1279-728AB34C3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180FEF-12E4-2F25-1303-C01296C106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Renovatieconcepten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310B2D-035E-5D5D-44D6-D707B01FA719}"/>
              </a:ext>
            </a:extLst>
          </p:cNvPr>
          <p:cNvSpPr txBox="1"/>
          <p:nvPr/>
        </p:nvSpPr>
        <p:spPr>
          <a:xfrm>
            <a:off x="1048703" y="1764159"/>
            <a:ext cx="4027839" cy="14003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Dempen ontlastingsputten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Geen opdrijfrisico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Geen zettingsrisico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,Sans-Serif"/>
              <a:buChar char="è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Trekankers onder vloerplaat voor het opnemen van opwaartse waterdrukken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B637F-9AF5-5C05-AE17-E7847BB86F47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Concept </a:t>
            </a:r>
            <a:r>
              <a:rPr lang="en-US" sz="2000" err="1"/>
              <a:t>trekankers</a:t>
            </a:r>
            <a:r>
              <a:rPr lang="en-US" sz="2000"/>
              <a:t> in-situ tunnel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5E878-C85F-6BEE-8F11-1BB08A5E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226"/>
          <a:stretch>
            <a:fillRect/>
          </a:stretch>
        </p:blipFill>
        <p:spPr>
          <a:xfrm>
            <a:off x="5093495" y="1772245"/>
            <a:ext cx="4127301" cy="33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21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4A129-6D7F-2AA9-47E7-2E03CBF55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034F2F-F1F7-D40D-39BE-D16980CBF4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Renovatieconcepten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A348F-6D6B-8495-4709-D159C526357F}"/>
              </a:ext>
            </a:extLst>
          </p:cNvPr>
          <p:cNvSpPr txBox="1"/>
          <p:nvPr/>
        </p:nvSpPr>
        <p:spPr>
          <a:xfrm>
            <a:off x="1048703" y="1764159"/>
            <a:ext cx="4027839" cy="14003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Dikte vloerplaat 1 m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Dienstlast 700 kN/anker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Vrije lengte 10 m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Wortellengte 18 m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5 ankerrijen per koker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8F751-5D06-AAF1-1E6F-9E2870BFC704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Concept </a:t>
            </a:r>
            <a:r>
              <a:rPr lang="en-US" sz="2000" err="1"/>
              <a:t>trekankers</a:t>
            </a:r>
            <a:r>
              <a:rPr lang="en-US" sz="2000"/>
              <a:t> in-situ tunnel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E199B-9D28-B838-B963-1D3F04A266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3"/>
          <a:stretch>
            <a:fillRect/>
          </a:stretch>
        </p:blipFill>
        <p:spPr>
          <a:xfrm>
            <a:off x="4400550" y="1760935"/>
            <a:ext cx="4754166" cy="338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41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325C3-E9D6-F532-9D6B-CF31ACB82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D68C58-345D-722E-8954-C01D88499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Renovatieconcepten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4F30D4-152D-9F70-C0E8-16C6BA6D7601}"/>
              </a:ext>
            </a:extLst>
          </p:cNvPr>
          <p:cNvSpPr txBox="1"/>
          <p:nvPr/>
        </p:nvSpPr>
        <p:spPr>
          <a:xfrm>
            <a:off x="1048703" y="1764159"/>
            <a:ext cx="6885339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Toeritten volledig omringen met waterremmend CB-scherm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Waterremmend scherm bovenaan huidige talud plaatsen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Eenmalig onttrekken waterdrukken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1BED4-253B-7EED-7919-B04E4B309A04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Concept CB-</a:t>
            </a:r>
            <a:r>
              <a:rPr lang="en-US" sz="2000" err="1"/>
              <a:t>wanden</a:t>
            </a:r>
            <a:r>
              <a:rPr lang="en-US" sz="2000"/>
              <a:t> - </a:t>
            </a:r>
            <a:r>
              <a:rPr lang="en-US" sz="2000" err="1"/>
              <a:t>toeritten</a:t>
            </a:r>
            <a:endParaRPr lang="en-US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4AE69-9C64-5E01-24CE-78826ABC8B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497"/>
          <a:stretch>
            <a:fillRect/>
          </a:stretch>
        </p:blipFill>
        <p:spPr>
          <a:xfrm>
            <a:off x="152400" y="3433763"/>
            <a:ext cx="8839200" cy="17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63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A4FE1-4A86-2DAB-29CD-4EB24A7FA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EBC7A4-5C55-AA99-8B51-D02CD71820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Renovatieconcepten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E0529F-1647-B7DF-8224-037527D7987B}"/>
              </a:ext>
            </a:extLst>
          </p:cNvPr>
          <p:cNvSpPr txBox="1"/>
          <p:nvPr/>
        </p:nvSpPr>
        <p:spPr>
          <a:xfrm>
            <a:off x="1048703" y="1764159"/>
            <a:ext cx="6885339" cy="34932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 b="1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Toerit noord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Aanzetpeil = 2m in de afsluitende dikke kleilaag C2 = K3T (-34,3mTAW)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Top-peil = maaiveld kruin talud (+8,5mTAW)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Dikte CB-wand 1,2m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Omtrek = +/-1232m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endParaRPr lang="nl-BE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 b="1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Toerit zuid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Aanzetpeil = 2m in de afsluitende dikke kleilaag C2 = K3T (-31,7mTAW)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Top-peil = maaiveld kruin talud (+6,0mTAW)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Dikte CB-wand 1,2m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Omtrek = +/-1346m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8F195-07F4-0C38-A16D-0EF4CE5D2A3F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Concept CB-</a:t>
            </a:r>
            <a:r>
              <a:rPr lang="en-US" sz="2000" err="1"/>
              <a:t>wanden</a:t>
            </a:r>
            <a:r>
              <a:rPr lang="en-US" sz="2000"/>
              <a:t> - </a:t>
            </a:r>
            <a:r>
              <a:rPr lang="en-US" sz="2000" err="1"/>
              <a:t>toeritten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1641134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D55B6-D090-641A-E0EE-047DDEF43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149AB1-B24C-8459-1CDF-4F90DA4F60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Renovatieconcepten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8DD56-5B78-F50B-AB98-01C9AB6E75B4}"/>
              </a:ext>
            </a:extLst>
          </p:cNvPr>
          <p:cNvSpPr txBox="1"/>
          <p:nvPr/>
        </p:nvSpPr>
        <p:spPr>
          <a:xfrm>
            <a:off x="1048703" y="1764159"/>
            <a:ext cx="3447410" cy="14003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Jet-groutpalen voor aansluiting CB-wanden met bestaande kofferdammen over tunnelmond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Afsluitende wanden voor/in de tunnel?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91542-1F37-B4B3-2F25-D0A1F704E24F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Concept CB-</a:t>
            </a:r>
            <a:r>
              <a:rPr lang="en-US" sz="2000" err="1"/>
              <a:t>wanden</a:t>
            </a:r>
            <a:r>
              <a:rPr lang="en-US" sz="2000"/>
              <a:t> - </a:t>
            </a:r>
            <a:r>
              <a:rPr lang="en-US" sz="2000" err="1"/>
              <a:t>toeritten</a:t>
            </a:r>
            <a:endParaRPr lang="en-US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96880-A4F7-E5AC-02CD-5CFA709312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" r="-202"/>
          <a:stretch>
            <a:fillRect/>
          </a:stretch>
        </p:blipFill>
        <p:spPr>
          <a:xfrm rot="16200000">
            <a:off x="5111128" y="1093887"/>
            <a:ext cx="3608785" cy="449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1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2BF7A-D68A-2280-854D-0D718E739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5541B8-3EDD-4F85-461A-08F2772893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Renovatieconcepten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7B393-62E7-84F4-4DA8-8772AEEA4598}"/>
              </a:ext>
            </a:extLst>
          </p:cNvPr>
          <p:cNvSpPr txBox="1"/>
          <p:nvPr/>
        </p:nvSpPr>
        <p:spPr>
          <a:xfrm>
            <a:off x="1048703" y="1764159"/>
            <a:ext cx="688533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Trekankers vloerplaat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Stempelrijen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0ED9-20F4-565C-7BDC-E5EB7362BFDA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Concept U-</a:t>
            </a:r>
            <a:r>
              <a:rPr lang="en-US" sz="2000" err="1"/>
              <a:t>bak</a:t>
            </a:r>
            <a:r>
              <a:rPr lang="en-US" sz="2000"/>
              <a:t> – </a:t>
            </a:r>
            <a:r>
              <a:rPr lang="en-US" sz="2000" err="1"/>
              <a:t>toerit</a:t>
            </a:r>
            <a:r>
              <a:rPr lang="en-US" sz="2000"/>
              <a:t> </a:t>
            </a:r>
            <a:r>
              <a:rPr lang="en-US" sz="2000" err="1"/>
              <a:t>noord</a:t>
            </a:r>
            <a:endParaRPr lang="en-US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FD292-737E-87AC-6E24-5F43B2CD9A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368"/>
          <a:stretch>
            <a:fillRect/>
          </a:stretch>
        </p:blipFill>
        <p:spPr>
          <a:xfrm>
            <a:off x="942975" y="2754511"/>
            <a:ext cx="7258050" cy="23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954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BE969-FA48-8B7B-9B9E-F94B78368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8DC5F3B-9CF7-8DC9-357B-D8C8A501F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Renovatieconcepten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D938A7-8A8C-CF59-7BF8-39D86C339FE0}"/>
              </a:ext>
            </a:extLst>
          </p:cNvPr>
          <p:cNvSpPr txBox="1"/>
          <p:nvPr/>
        </p:nvSpPr>
        <p:spPr>
          <a:xfrm>
            <a:off x="1048703" y="1764159"/>
            <a:ext cx="6885339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Trekankers vloerplaat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Schuine ankers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Ontlastvloeren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FC918-A22D-3D1B-8762-D2417D14161B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Concept U-</a:t>
            </a:r>
            <a:r>
              <a:rPr lang="en-US" sz="2000" err="1"/>
              <a:t>bak</a:t>
            </a:r>
            <a:r>
              <a:rPr lang="en-US" sz="2000"/>
              <a:t> – </a:t>
            </a:r>
            <a:r>
              <a:rPr lang="en-US" sz="2000" err="1"/>
              <a:t>toerit</a:t>
            </a:r>
            <a:r>
              <a:rPr lang="en-US" sz="2000"/>
              <a:t> </a:t>
            </a:r>
            <a:r>
              <a:rPr lang="en-US" sz="2000" err="1"/>
              <a:t>noord</a:t>
            </a:r>
            <a:endParaRPr lang="en-US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50FD63-BDE8-F577-0869-865C1C6B4D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2037" y="2780705"/>
            <a:ext cx="72580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861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4634C-CC83-2019-E9DD-B25B89F3F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D7E785-B1A5-8670-1B2D-6605778D5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Praktijkcase Rupeltunnel</a:t>
            </a:r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B1DAA1-F96B-F62F-08FD-42BD6C142E8B}"/>
              </a:ext>
            </a:extLst>
          </p:cNvPr>
          <p:cNvSpPr txBox="1"/>
          <p:nvPr/>
        </p:nvSpPr>
        <p:spPr>
          <a:xfrm>
            <a:off x="1048703" y="1764159"/>
            <a:ext cx="6885339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Verlengen tunnel (130 m)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Hol ontwerp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Aanvulling naast &amp; bovenop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AF897-FC76-A0BF-FFC9-800BEBD8FA10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Concept U-</a:t>
            </a:r>
            <a:r>
              <a:rPr lang="en-US" sz="2000" err="1"/>
              <a:t>bak</a:t>
            </a:r>
            <a:r>
              <a:rPr lang="en-US" sz="2000"/>
              <a:t> – </a:t>
            </a:r>
            <a:r>
              <a:rPr lang="en-US" sz="2000" err="1"/>
              <a:t>toerit</a:t>
            </a:r>
            <a:r>
              <a:rPr lang="en-US" sz="2000"/>
              <a:t> </a:t>
            </a:r>
            <a:r>
              <a:rPr lang="en-US" sz="2000" err="1"/>
              <a:t>noord</a:t>
            </a:r>
            <a:endParaRPr lang="en-US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951A6-5ABC-8502-262F-0E3B74F220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7250" y="2860477"/>
            <a:ext cx="7429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41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095E9-0C8E-6ED2-F30C-8E9EC87C7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A806A5-613B-F64A-AA84-D1EE544ED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C2AF46-DEBD-71EC-B22C-DE79B5BB62FA}"/>
              </a:ext>
            </a:extLst>
          </p:cNvPr>
          <p:cNvSpPr txBox="1"/>
          <p:nvPr/>
        </p:nvSpPr>
        <p:spPr>
          <a:xfrm>
            <a:off x="1048703" y="1764159"/>
            <a:ext cx="6885339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Toerit noord (827,5m)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2x afzinkelement onder Rupel (99,8m + 98,3m)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In-situ tunnel (259m)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1x afzinkelement onder Zeevaartkanaal (137,9m)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Toerit zuid (548,3m)</a:t>
            </a:r>
            <a:endParaRPr lang="en-US" sz="1700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nl-BE" sz="1700">
                <a:solidFill>
                  <a:srgbClr val="373636"/>
                </a:solidFill>
                <a:latin typeface="Calibri"/>
                <a:ea typeface="Calibri"/>
                <a:cs typeface="Calibri"/>
              </a:rPr>
              <a:t>3x pompkelders voor opvangen drainagewater (noord, midden, zuid)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DBCA6-6F57-C489-7001-E935208D474F}"/>
              </a:ext>
            </a:extLst>
          </p:cNvPr>
          <p:cNvSpPr txBox="1"/>
          <p:nvPr/>
        </p:nvSpPr>
        <p:spPr>
          <a:xfrm>
            <a:off x="1046367" y="1283468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err="1"/>
              <a:t>Langsdoorsnede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62BC0-3B56-4C2B-41CA-0DF28DBB6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1233"/>
            <a:ext cx="9144000" cy="143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6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F4983-B204-081E-C5AC-2B59A60C6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33DF4C-3367-F7AB-9B7D-A148CBB111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5221A-BBB3-75C0-EF9B-6B2D60BBE5AB}"/>
              </a:ext>
            </a:extLst>
          </p:cNvPr>
          <p:cNvSpPr txBox="1"/>
          <p:nvPr/>
        </p:nvSpPr>
        <p:spPr>
          <a:xfrm>
            <a:off x="206976" y="1283468"/>
            <a:ext cx="69411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Toerit</a:t>
            </a:r>
            <a:r>
              <a:rPr lang="en-US" sz="2000"/>
              <a:t> Noord:</a:t>
            </a:r>
            <a:endParaRPr lang="en-US"/>
          </a:p>
          <a:p>
            <a:r>
              <a:rPr lang="en-US" sz="2000" err="1"/>
              <a:t>Combinatie</a:t>
            </a:r>
            <a:r>
              <a:rPr lang="en-US" sz="2000"/>
              <a:t> </a:t>
            </a:r>
            <a:r>
              <a:rPr lang="en-US" sz="2000" err="1"/>
              <a:t>diepwanden</a:t>
            </a:r>
            <a:r>
              <a:rPr lang="en-US" sz="2000"/>
              <a:t> </a:t>
            </a:r>
            <a:r>
              <a:rPr lang="en-US" sz="2000" err="1"/>
              <a:t>en</a:t>
            </a:r>
            <a:r>
              <a:rPr lang="en-US" sz="2000"/>
              <a:t> open </a:t>
            </a:r>
            <a:r>
              <a:rPr lang="en-US" sz="2000" err="1"/>
              <a:t>talud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DF60ED-F57A-CE88-883A-AF7E682021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081"/>
          <a:stretch>
            <a:fillRect/>
          </a:stretch>
        </p:blipFill>
        <p:spPr>
          <a:xfrm>
            <a:off x="319088" y="1992462"/>
            <a:ext cx="4505325" cy="1719906"/>
          </a:xfrm>
          <a:prstGeom prst="rect">
            <a:avLst/>
          </a:prstGeom>
        </p:spPr>
      </p:pic>
      <p:pic>
        <p:nvPicPr>
          <p:cNvPr id="6" name="Picture 5" descr="Ongeval A12 ter hoogte van Rupeltunnel richting Antwerpen ...">
            <a:extLst>
              <a:ext uri="{FF2B5EF4-FFF2-40B4-BE49-F238E27FC236}">
                <a16:creationId xmlns:a16="http://schemas.microsoft.com/office/drawing/2014/main" id="{C4A1C9CE-30A0-545E-E8FF-661639D7F2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06" b="-615"/>
          <a:stretch>
            <a:fillRect/>
          </a:stretch>
        </p:blipFill>
        <p:spPr>
          <a:xfrm>
            <a:off x="5047060" y="959049"/>
            <a:ext cx="4094650" cy="2760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94F753-99DC-3925-9BB7-1F045EEB68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33"/>
          <a:stretch>
            <a:fillRect/>
          </a:stretch>
        </p:blipFill>
        <p:spPr>
          <a:xfrm>
            <a:off x="1400175" y="3801666"/>
            <a:ext cx="635207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5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C3DC5-8A14-8359-8C06-BEB415DAE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F13B14-C11A-6E5D-8B1B-E30CC6C8EC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F85F4-C649-F993-6E8B-D856ACFCD024}"/>
              </a:ext>
            </a:extLst>
          </p:cNvPr>
          <p:cNvSpPr txBox="1"/>
          <p:nvPr/>
        </p:nvSpPr>
        <p:spPr>
          <a:xfrm>
            <a:off x="225246" y="1283468"/>
            <a:ext cx="379460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Toerit</a:t>
            </a:r>
            <a:r>
              <a:rPr lang="en-US" sz="2000"/>
              <a:t> Zuid:</a:t>
            </a:r>
          </a:p>
          <a:p>
            <a:r>
              <a:rPr lang="en-US" sz="2000"/>
              <a:t>Open </a:t>
            </a:r>
            <a:r>
              <a:rPr lang="en-US" sz="2000" err="1"/>
              <a:t>talud</a:t>
            </a:r>
            <a:r>
              <a:rPr lang="en-US" sz="2000"/>
              <a:t> met drainage van het grondwater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D844F-2D64-3D1E-AAED-C55FA73D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99"/>
          <a:stretch>
            <a:fillRect/>
          </a:stretch>
        </p:blipFill>
        <p:spPr>
          <a:xfrm>
            <a:off x="309562" y="3825478"/>
            <a:ext cx="8533290" cy="1314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B08535-D13A-7C95-563C-DDFFA8CBC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273" y="964406"/>
            <a:ext cx="3795118" cy="28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43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826D5-1AB5-1E76-2F5A-BA090E02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4D22CD-B4C9-BBCB-39DF-9AFDDFE896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48CDF-A3D0-0820-B272-422F84E9C3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5"/>
          <a:stretch>
            <a:fillRect/>
          </a:stretch>
        </p:blipFill>
        <p:spPr>
          <a:xfrm>
            <a:off x="1042393" y="3261717"/>
            <a:ext cx="5183981" cy="1879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A02DC-840D-0587-4208-3C40CA636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050742"/>
            <a:ext cx="4330899" cy="2131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920728-9697-7264-B7CF-9916D1E78603}"/>
              </a:ext>
            </a:extLst>
          </p:cNvPr>
          <p:cNvSpPr txBox="1"/>
          <p:nvPr/>
        </p:nvSpPr>
        <p:spPr>
          <a:xfrm>
            <a:off x="225246" y="1283468"/>
            <a:ext cx="379460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Toerit</a:t>
            </a:r>
            <a:r>
              <a:rPr lang="en-US" sz="2000"/>
              <a:t> Zuid:</a:t>
            </a:r>
          </a:p>
          <a:p>
            <a:r>
              <a:rPr lang="en-US" sz="2000"/>
              <a:t>Open </a:t>
            </a:r>
            <a:r>
              <a:rPr lang="en-US" sz="2000" err="1"/>
              <a:t>talud</a:t>
            </a:r>
            <a:r>
              <a:rPr lang="en-US" sz="2000"/>
              <a:t> met drainage van het grondwater</a:t>
            </a:r>
          </a:p>
        </p:txBody>
      </p:sp>
    </p:spTree>
    <p:extLst>
      <p:ext uri="{BB962C8B-B14F-4D97-AF65-F5344CB8AC3E}">
        <p14:creationId xmlns:p14="http://schemas.microsoft.com/office/powerpoint/2010/main" val="1347486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A94E9-1C90-62E0-64AC-4D832D29C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B55913-D63C-EC52-F21E-A1A4286A4F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>
                <a:latin typeface="Aptos"/>
              </a:rPr>
              <a:t>Algemene presentatie Rupeltunnel</a:t>
            </a:r>
            <a:endParaRPr lang="nl-NL" b="0">
              <a:latin typeface="Aptos"/>
            </a:endParaRPr>
          </a:p>
          <a:p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57730-56B9-3599-5FF7-BD2D8BB5BD4E}"/>
              </a:ext>
            </a:extLst>
          </p:cNvPr>
          <p:cNvSpPr txBox="1"/>
          <p:nvPr/>
        </p:nvSpPr>
        <p:spPr>
          <a:xfrm>
            <a:off x="1046367" y="1087015"/>
            <a:ext cx="69411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In-situ tunnel: open </a:t>
            </a:r>
            <a:r>
              <a:rPr lang="en-US" sz="2000" err="1"/>
              <a:t>structuur</a:t>
            </a:r>
            <a:r>
              <a:rPr lang="en-US" sz="2000"/>
              <a:t> </a:t>
            </a:r>
            <a:r>
              <a:rPr lang="en-US" sz="2000" err="1"/>
              <a:t>tussen</a:t>
            </a:r>
            <a:r>
              <a:rPr lang="en-US" sz="2000"/>
              <a:t> </a:t>
            </a:r>
            <a:r>
              <a:rPr lang="en-US" sz="2000" err="1"/>
              <a:t>diepwanden</a:t>
            </a:r>
          </a:p>
        </p:txBody>
      </p:sp>
      <p:pic>
        <p:nvPicPr>
          <p:cNvPr id="7" name="Picture 6" descr="A drawing of a building&#10;&#10;AI-generated content may be incorrect.">
            <a:extLst>
              <a:ext uri="{FF2B5EF4-FFF2-40B4-BE49-F238E27FC236}">
                <a16:creationId xmlns:a16="http://schemas.microsoft.com/office/drawing/2014/main" id="{ED954FB0-93E5-DB7B-59C1-13141F7EE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98" b="-276"/>
          <a:stretch>
            <a:fillRect/>
          </a:stretch>
        </p:blipFill>
        <p:spPr>
          <a:xfrm>
            <a:off x="2229339" y="1489595"/>
            <a:ext cx="4858878" cy="352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623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5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81D5B"/>
      </a:accent1>
      <a:accent2>
        <a:srgbClr val="97BF0D"/>
      </a:accent2>
      <a:accent3>
        <a:srgbClr val="0095D8"/>
      </a:accent3>
      <a:accent4>
        <a:srgbClr val="EE7F00"/>
      </a:accent4>
      <a:accent5>
        <a:srgbClr val="3F2879"/>
      </a:accent5>
      <a:accent6>
        <a:srgbClr val="FFDD00"/>
      </a:accent6>
      <a:hlink>
        <a:srgbClr val="19C3FF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3F71239348CF4D8FBD40116C30397D" ma:contentTypeVersion="14" ma:contentTypeDescription="Een nieuw document maken." ma:contentTypeScope="" ma:versionID="22ab599869f3321f43027581dd652759">
  <xsd:schema xmlns:xsd="http://www.w3.org/2001/XMLSchema" xmlns:xs="http://www.w3.org/2001/XMLSchema" xmlns:p="http://schemas.microsoft.com/office/2006/metadata/properties" xmlns:ns2="8c19ffc2-3d59-44f1-a09b-047c91352782" xmlns:ns3="b3973bdd-4ec1-4afb-b284-c28a36a74e4a" targetNamespace="http://schemas.microsoft.com/office/2006/metadata/properties" ma:root="true" ma:fieldsID="472a1ea9f8f60a75592b9c7e4bb9774b" ns2:_="" ns3:_="">
    <xsd:import namespace="8c19ffc2-3d59-44f1-a09b-047c91352782"/>
    <xsd:import namespace="b3973bdd-4ec1-4afb-b284-c28a36a74e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9ffc2-3d59-44f1-a09b-047c91352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6eec0d3-a28a-4327-9628-3a6e240382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Status" ma:index="21" nillable="true" ma:displayName="Status" ma:format="Dropdown" ma:internalName="Status">
      <xsd:simpleType>
        <xsd:restriction base="dms:Choice">
          <xsd:enumeration value="Lopend"/>
          <xsd:enumeration value="Afgeron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73bdd-4ec1-4afb-b284-c28a36a74e4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381ba2e-9fe5-4550-9254-2fe31891e18d}" ma:internalName="TaxCatchAll" ma:showField="CatchAllData" ma:web="b3973bdd-4ec1-4afb-b284-c28a36a74e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19ffc2-3d59-44f1-a09b-047c91352782">
      <Terms xmlns="http://schemas.microsoft.com/office/infopath/2007/PartnerControls"/>
    </lcf76f155ced4ddcb4097134ff3c332f>
    <TaxCatchAll xmlns="b3973bdd-4ec1-4afb-b284-c28a36a74e4a" xsi:nil="true"/>
    <Status xmlns="8c19ffc2-3d59-44f1-a09b-047c91352782" xsi:nil="true"/>
  </documentManagement>
</p:properties>
</file>

<file path=customXml/itemProps1.xml><?xml version="1.0" encoding="utf-8"?>
<ds:datastoreItem xmlns:ds="http://schemas.openxmlformats.org/officeDocument/2006/customXml" ds:itemID="{78EDD10F-22EE-47BC-8ACB-23C7871D7E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3E7F11-042E-4643-A1D6-FFB62F4400E7}">
  <ds:schemaRefs>
    <ds:schemaRef ds:uri="8c19ffc2-3d59-44f1-a09b-047c91352782"/>
    <ds:schemaRef ds:uri="b3973bdd-4ec1-4afb-b284-c28a36a74e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F85E827-CEB6-4A7B-8FCD-A7ADC85B6A4C}">
  <ds:schemaRefs>
    <ds:schemaRef ds:uri="8c19ffc2-3d59-44f1-a09b-047c91352782"/>
    <ds:schemaRef ds:uri="b3973bdd-4ec1-4afb-b284-c28a36a74e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839</Words>
  <Application>Microsoft Office PowerPoint</Application>
  <PresentationFormat>Diavoorstelling (16:9)</PresentationFormat>
  <Paragraphs>224</Paragraphs>
  <Slides>48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5" baseType="lpstr">
      <vt:lpstr>Courier New</vt:lpstr>
      <vt:lpstr>Aptos</vt:lpstr>
      <vt:lpstr>Calibri</vt:lpstr>
      <vt:lpstr>Arial</vt:lpstr>
      <vt:lpstr>Wingdings</vt:lpstr>
      <vt:lpstr>Wingdings,Sans-Serif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 Rietman</dc:creator>
  <cp:lastModifiedBy>Ellen van Eijk</cp:lastModifiedBy>
  <cp:revision>2</cp:revision>
  <cp:lastPrinted>2026-02-03T07:49:54Z</cp:lastPrinted>
  <dcterms:modified xsi:type="dcterms:W3CDTF">2026-05-28T14:04:29Z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0x010100CB3F71239348CF4D8FBD40116C30397D</vt:lpwstr>
  </property>
  <property fmtid="{D5CDD505-2E9C-101B-9397-08002B2CF9AE}" pid="3" name="MediaServiceImageTags">
    <vt:lpwstr/>
  </property>
</Properties>
</file>