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4"/>
  </p:sldMasterIdLst>
  <p:notesMasterIdLst>
    <p:notesMasterId r:id="rId21"/>
  </p:notesMasterIdLst>
  <p:sldIdLst>
    <p:sldId id="265" r:id="rId5"/>
    <p:sldId id="269" r:id="rId6"/>
    <p:sldId id="453" r:id="rId7"/>
    <p:sldId id="2147480674" r:id="rId8"/>
    <p:sldId id="455" r:id="rId9"/>
    <p:sldId id="456" r:id="rId10"/>
    <p:sldId id="457" r:id="rId11"/>
    <p:sldId id="466" r:id="rId12"/>
    <p:sldId id="460" r:id="rId13"/>
    <p:sldId id="469" r:id="rId14"/>
    <p:sldId id="517" r:id="rId15"/>
    <p:sldId id="462" r:id="rId16"/>
    <p:sldId id="463" r:id="rId17"/>
    <p:sldId id="470" r:id="rId18"/>
    <p:sldId id="468" r:id="rId19"/>
    <p:sldId id="467" r:id="rId20"/>
  </p:sldIdLst>
  <p:sldSz cx="9144000" cy="5143500" type="screen16x9"/>
  <p:notesSz cx="6884988" cy="10018713"/>
  <p:embeddedFontLst>
    <p:embeddedFont>
      <p:font typeface="Verdana" panose="020B060403050404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in de Haas" initials="" lastIdx="7" clrIdx="0"/>
  <p:cmAuthor id="1" name="Caro Rietman" initials="" lastIdx="3" clrIdx="1"/>
  <p:cmAuthor id="2" name="Elles Kruip" initials="" lastIdx="3" clrIdx="2"/>
  <p:cmAuthor id="3" name="Brenda Berkhout" initials="" lastIdx="1" clrIdx="3"/>
  <p:cmAuthor id="4" name="Karin de Haas" initials="Kd" lastIdx="1" clrIdx="4">
    <p:extLst>
      <p:ext uri="{19B8F6BF-5375-455C-9EA6-DF929625EA0E}">
        <p15:presenceInfo xmlns:p15="http://schemas.microsoft.com/office/powerpoint/2012/main" userId="S::karin.dehaas@cob.nl::a7651550-d08b-4f63-8f06-ab71d0a629f2" providerId="AD"/>
      </p:ext>
    </p:extLst>
  </p:cmAuthor>
  <p:cmAuthor id="5" name="elles kruip" initials="ek" lastIdx="1" clrIdx="5">
    <p:extLst>
      <p:ext uri="{19B8F6BF-5375-455C-9EA6-DF929625EA0E}">
        <p15:presenceInfo xmlns:p15="http://schemas.microsoft.com/office/powerpoint/2012/main" userId="5d2a3967a2be43a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BF0D"/>
    <a:srgbClr val="FED900"/>
    <a:srgbClr val="3F287A"/>
    <a:srgbClr val="FFDD00"/>
    <a:srgbClr val="EE7F00"/>
    <a:srgbClr val="009D30"/>
    <a:srgbClr val="E30059"/>
    <a:srgbClr val="0095D8"/>
    <a:srgbClr val="008AC4"/>
    <a:srgbClr val="0089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EACB15-F257-6DAE-452D-8111061B2FF4}" v="11" dt="2026-05-27T16:45:20.291"/>
    <p1510:client id="{8F464ABF-98B7-4F40-4190-08A4211CDAC7}" v="18" dt="2026-05-27T14:22:14.071"/>
    <p1510:client id="{90D01EF6-C9B2-4C00-859C-C4D70CBCBEC7}" v="1" dt="2026-05-28T11:07:09.771"/>
  </p1510:revLst>
</p1510:revInfo>
</file>

<file path=ppt/tableStyles.xml><?xml version="1.0" encoding="utf-8"?>
<a:tblStyleLst xmlns:a="http://schemas.openxmlformats.org/drawingml/2006/main" def="{04CD2B59-8810-4A51-81C4-65F792BFA966}">
  <a:tblStyle styleId="{04CD2B59-8810-4A51-81C4-65F792BFA966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3" d="100"/>
          <a:sy n="133" d="100"/>
        </p:scale>
        <p:origin x="98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83495" cy="50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2" tIns="48273" rIns="96572" bIns="48273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ptos" panose="020B0004020202020204" pitchFamily="34" charset="0"/>
                <a:ea typeface="Aptos" panose="020B00040202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nl-NL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99900" y="0"/>
            <a:ext cx="2983495" cy="50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2" tIns="48273" rIns="96572" bIns="48273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ptos" panose="020B0004020202020204" pitchFamily="34" charset="0"/>
                <a:ea typeface="Aptos" panose="020B00040202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nl-NL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03188" y="750888"/>
            <a:ext cx="6678612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8499" y="4758889"/>
            <a:ext cx="550799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2" tIns="48273" rIns="96572" bIns="48273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516038"/>
            <a:ext cx="2983495" cy="50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2" tIns="48273" rIns="96572" bIns="48273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ptos" panose="020B0004020202020204" pitchFamily="34" charset="0"/>
                <a:ea typeface="Aptos" panose="020B00040202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nl-NL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99900" y="9516038"/>
            <a:ext cx="2983495" cy="50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2" tIns="48273" rIns="96572" bIns="48273" anchor="b" anchorCtr="0">
            <a:noAutofit/>
          </a:bodyPr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pPr algn="r">
              <a:buSzPts val="1200"/>
            </a:pPr>
            <a:fld id="{00000000-1234-1234-1234-123412341234}" type="slidenum">
              <a:rPr lang="en-US" sz="13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‹nr.›</a:t>
            </a:fld>
            <a:endParaRPr lang="en-US" sz="13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ptos" panose="020B0004020202020204" pitchFamily="34" charset="0"/>
        <a:ea typeface="Aptos" panose="020B0004020202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1_Standaard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9651A874-B953-90C8-059C-789D47F815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9396" y="4508820"/>
            <a:ext cx="709463" cy="56757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1D683D2-6B42-9E89-3C4C-AA108E0D58A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7BF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Google Shape;15;p2">
            <a:extLst>
              <a:ext uri="{FF2B5EF4-FFF2-40B4-BE49-F238E27FC236}">
                <a16:creationId xmlns:a16="http://schemas.microsoft.com/office/drawing/2014/main" id="{1D1C28E3-8B60-F36F-D2B7-718EE5BE624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20000" y="1211608"/>
            <a:ext cx="7772400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Google Shape;16;p2">
            <a:extLst>
              <a:ext uri="{FF2B5EF4-FFF2-40B4-BE49-F238E27FC236}">
                <a16:creationId xmlns:a16="http://schemas.microsoft.com/office/drawing/2014/main" id="{267D2EDA-309E-EAE7-9F46-6EFF7822FCD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20000" y="2127374"/>
            <a:ext cx="777686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94F07F9-02FD-0DCE-B01E-36F94C04EF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95600" y="3956182"/>
            <a:ext cx="1302603" cy="964689"/>
          </a:xfrm>
          <a:prstGeom prst="rect">
            <a:avLst/>
          </a:prstGeom>
        </p:spPr>
      </p:pic>
      <p:pic>
        <p:nvPicPr>
          <p:cNvPr id="9" name="Afbeelding 8" descr="Afbeelding met tekst, Lettertype, Graphics, cirkel&#10;&#10;Door AI gegenereerde inhoud is mogelijk onjuist.">
            <a:extLst>
              <a:ext uri="{FF2B5EF4-FFF2-40B4-BE49-F238E27FC236}">
                <a16:creationId xmlns:a16="http://schemas.microsoft.com/office/drawing/2014/main" id="{4A0CAE11-5DD3-29BC-50DC-276D2786ED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69088" y="3476213"/>
            <a:ext cx="1805823" cy="144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04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1_Standaard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9651A874-B953-90C8-059C-789D47F815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9396" y="4508820"/>
            <a:ext cx="709463" cy="56757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4B87B17-AE4C-A15A-5DB0-CC9D2804A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ijdelijke aanduiding voor tekst 12">
            <a:extLst>
              <a:ext uri="{FF2B5EF4-FFF2-40B4-BE49-F238E27FC236}">
                <a16:creationId xmlns:a16="http://schemas.microsoft.com/office/drawing/2014/main" id="{7D520310-5FD6-404F-54F7-24A2447472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33245" y="1652510"/>
            <a:ext cx="5741377" cy="1686560"/>
          </a:xfrm>
        </p:spPr>
        <p:txBody>
          <a:bodyPr/>
          <a:lstStyle>
            <a:lvl1pPr marL="0">
              <a:buNone/>
              <a:defRPr sz="2400" b="1" i="0">
                <a:latin typeface="Aptos" panose="020B0004020202020204" pitchFamily="34" charset="0"/>
              </a:defRPr>
            </a:lvl1pPr>
            <a:lvl2pPr>
              <a:buNone/>
              <a:defRPr sz="2400" b="1" i="0">
                <a:latin typeface="Aptos" panose="020B0004020202020204" pitchFamily="34" charset="0"/>
              </a:defRPr>
            </a:lvl2pPr>
            <a:lvl3pPr>
              <a:buNone/>
              <a:defRPr sz="2400" b="1" i="0">
                <a:latin typeface="Aptos" panose="020B0004020202020204" pitchFamily="34" charset="0"/>
              </a:defRPr>
            </a:lvl3pPr>
            <a:lvl4pPr>
              <a:buNone/>
              <a:defRPr sz="2400" b="1" i="0">
                <a:latin typeface="Aptos" panose="020B0004020202020204" pitchFamily="34" charset="0"/>
              </a:defRPr>
            </a:lvl4pPr>
            <a:lvl5pPr>
              <a:buNone/>
              <a:defRPr sz="2400" b="1" i="0">
                <a:latin typeface="Aptos" panose="020B0004020202020204" pitchFamily="34" charset="0"/>
              </a:defRPr>
            </a:lvl5pPr>
          </a:lstStyle>
          <a:p>
            <a:pPr lvl="0"/>
            <a:r>
              <a:rPr lang="nl-NL"/>
              <a:t>Klikken om de tekststijl van het model</a:t>
            </a:r>
          </a:p>
        </p:txBody>
      </p:sp>
    </p:spTree>
    <p:extLst>
      <p:ext uri="{BB962C8B-B14F-4D97-AF65-F5344CB8AC3E}">
        <p14:creationId xmlns:p14="http://schemas.microsoft.com/office/powerpoint/2010/main" val="3800725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1_Standaard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4FCF79E-1F76-3A20-A8E5-CC9748C1F7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00000" y="4396479"/>
            <a:ext cx="855134" cy="68410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1B64856-360A-4C1C-337B-E15C0F1014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A2C6ECF-CEDE-7C9E-A9F1-1693F08156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199396" y="4529896"/>
            <a:ext cx="709463" cy="525418"/>
          </a:xfrm>
          <a:prstGeom prst="rect">
            <a:avLst/>
          </a:prstGeom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3683DB5-368C-1F0A-0444-F3CA6E8E91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6800" y="1493520"/>
            <a:ext cx="7132596" cy="2600643"/>
          </a:xfr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1400">
                <a:latin typeface="Aptos" panose="020B0004020202020204" pitchFamily="34" charset="0"/>
              </a:defRPr>
            </a:lvl1pPr>
            <a:lvl2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2pPr>
            <a:lvl3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3pPr>
            <a:lvl4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4pPr>
            <a:lvl5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5">
            <a:extLst>
              <a:ext uri="{FF2B5EF4-FFF2-40B4-BE49-F238E27FC236}">
                <a16:creationId xmlns:a16="http://schemas.microsoft.com/office/drawing/2014/main" id="{76CEABDE-53FB-C951-2A30-B679A57832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6479" y="406083"/>
            <a:ext cx="7555653" cy="548957"/>
          </a:xfr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2400" b="1">
                <a:latin typeface="Aptos" panose="020B0004020202020204" pitchFamily="34" charset="0"/>
              </a:defRPr>
            </a:lvl1pPr>
            <a:lvl2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2pPr>
            <a:lvl3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3pPr>
            <a:lvl4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4pPr>
            <a:lvl5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262369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1_Standaard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4FCF79E-1F76-3A20-A8E5-CC9748C1F7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00000" y="4396479"/>
            <a:ext cx="855134" cy="68410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1B64856-360A-4C1C-337B-E15C0F1014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D3E72BF-D427-8C58-D219-F231D6B3A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9396" y="4508820"/>
            <a:ext cx="709463" cy="567570"/>
          </a:xfrm>
          <a:prstGeom prst="rect">
            <a:avLst/>
          </a:prstGeom>
        </p:spPr>
      </p:pic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F2841BD4-9561-BDC4-4691-9F28A3CBE1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6800" y="1493520"/>
            <a:ext cx="7132596" cy="2600643"/>
          </a:xfr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1400">
                <a:latin typeface="Aptos" panose="020B0004020202020204" pitchFamily="34" charset="0"/>
              </a:defRPr>
            </a:lvl1pPr>
            <a:lvl2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2pPr>
            <a:lvl3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3pPr>
            <a:lvl4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4pPr>
            <a:lvl5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5">
            <a:extLst>
              <a:ext uri="{FF2B5EF4-FFF2-40B4-BE49-F238E27FC236}">
                <a16:creationId xmlns:a16="http://schemas.microsoft.com/office/drawing/2014/main" id="{AFDECFEA-C4B1-A46A-459C-5537598D10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6479" y="406083"/>
            <a:ext cx="7291493" cy="548957"/>
          </a:xfr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2400" b="1">
                <a:latin typeface="Aptos" panose="020B0004020202020204" pitchFamily="34" charset="0"/>
              </a:defRPr>
            </a:lvl1pPr>
            <a:lvl2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2pPr>
            <a:lvl3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3pPr>
            <a:lvl4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4pPr>
            <a:lvl5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591331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1_Standaard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269449" y="4567436"/>
            <a:ext cx="1062000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>
                <a:latin typeface="Aptos" panose="020B0004020202020204" pitchFamily="34" charset="0"/>
              </a:rPr>
              <a:t>slide </a:t>
            </a:r>
            <a:fld id="{00000000-1234-1234-1234-123412341234}" type="slidenum">
              <a:rPr lang="en-US" smtClean="0">
                <a:latin typeface="Aptos" panose="020B0004020202020204" pitchFamily="34" charset="0"/>
              </a:rPr>
              <a:pPr/>
              <a:t>‹nr.›</a:t>
            </a:fld>
            <a:endParaRPr>
              <a:latin typeface="Aptos" panose="020B0004020202020204" pitchFamily="34" charset="0"/>
            </a:endParaRPr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97441" y="4711452"/>
            <a:ext cx="1206000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50" b="0" i="0" baseline="0">
                <a:solidFill>
                  <a:schemeClr val="tx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nl-NL"/>
          </a:p>
        </p:txBody>
      </p:sp>
      <p:pic>
        <p:nvPicPr>
          <p:cNvPr id="4" name="Afbeelding 3" descr="Afbeelding met tekst, Lettertype, Graphics, cirkel&#10;&#10;Door AI gegenereerde inhoud is mogelijk onjuist.">
            <a:extLst>
              <a:ext uri="{FF2B5EF4-FFF2-40B4-BE49-F238E27FC236}">
                <a16:creationId xmlns:a16="http://schemas.microsoft.com/office/drawing/2014/main" id="{0ABF0B4E-ADD6-4B3C-058E-547C84FFE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50433" y="4478696"/>
            <a:ext cx="588724" cy="609527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AC7D8EBF-A3FF-8C1C-4164-8A772D1AA813}"/>
              </a:ext>
            </a:extLst>
          </p:cNvPr>
          <p:cNvSpPr/>
          <p:nvPr userDrawn="1"/>
        </p:nvSpPr>
        <p:spPr>
          <a:xfrm>
            <a:off x="0" y="4311197"/>
            <a:ext cx="9144000" cy="852439"/>
          </a:xfrm>
          <a:prstGeom prst="rect">
            <a:avLst/>
          </a:prstGeom>
          <a:solidFill>
            <a:srgbClr val="97BF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>
              <a:ln>
                <a:noFill/>
              </a:ln>
              <a:latin typeface="Aptos" panose="020B00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FD02ECD-7C25-20FC-D8FA-C83D182911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99396" y="4508820"/>
            <a:ext cx="709463" cy="567570"/>
          </a:xfrm>
          <a:prstGeom prst="rect">
            <a:avLst/>
          </a:prstGeom>
        </p:spPr>
      </p:pic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7DEA52C8-1789-C3B8-74D9-D8805CB6A7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" y="1493520"/>
            <a:ext cx="7132596" cy="2600643"/>
          </a:xfr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1400">
                <a:latin typeface="Aptos" panose="020B0004020202020204" pitchFamily="34" charset="0"/>
              </a:defRPr>
            </a:lvl1pPr>
            <a:lvl2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2pPr>
            <a:lvl3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3pPr>
            <a:lvl4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4pPr>
            <a:lvl5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5">
            <a:extLst>
              <a:ext uri="{FF2B5EF4-FFF2-40B4-BE49-F238E27FC236}">
                <a16:creationId xmlns:a16="http://schemas.microsoft.com/office/drawing/2014/main" id="{907355C2-92D7-4A7A-54D0-060A912934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6479" y="406083"/>
            <a:ext cx="7603067" cy="548957"/>
          </a:xfr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2400" b="1">
                <a:latin typeface="Aptos" panose="020B0004020202020204" pitchFamily="34" charset="0"/>
              </a:defRPr>
            </a:lvl1pPr>
            <a:lvl2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2pPr>
            <a:lvl3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3pPr>
            <a:lvl4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4pPr>
            <a:lvl5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882098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1_Standaard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AC7D8EBF-A3FF-8C1C-4164-8A772D1AA81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7BF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>
              <a:ln>
                <a:noFill/>
              </a:ln>
              <a:latin typeface="Aptos" panose="020B0004020202020204" pitchFamily="34" charset="0"/>
            </a:endParaRP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0A4E6158-7102-2C9A-D7C8-F62BB9550D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0000" y="0"/>
            <a:ext cx="6840000" cy="5143500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2759103-83A3-F0A5-FC07-C0FFCA716B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9396" y="4508820"/>
            <a:ext cx="709463" cy="5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09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1421F68-1BEF-403F-B0C5-AAC49C6A096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2500" y="1763100"/>
            <a:ext cx="8191800" cy="297304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tekst in te voegen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E8395B0-5BEF-4071-A7D0-AC6F71F0664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Vertrouwelijkheidsniveau">
            <a:extLst>
              <a:ext uri="{FF2B5EF4-FFF2-40B4-BE49-F238E27FC236}">
                <a16:creationId xmlns:a16="http://schemas.microsoft.com/office/drawing/2014/main" id="{81E8D0CB-07CC-4FF4-B9A2-3BEAACD9AE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2500" y="4896429"/>
            <a:ext cx="3196828" cy="137700"/>
          </a:xfrm>
        </p:spPr>
        <p:txBody>
          <a:bodyPr anchor="b" anchorCtr="0">
            <a:noAutofit/>
          </a:bodyPr>
          <a:lstStyle>
            <a:lvl1pPr marL="0" indent="0">
              <a:buNone/>
              <a:defRPr sz="675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[vertrouwelijkheidsniveau]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4AE61CC0-169D-4A88-BF15-A47DE22E8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een 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85344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72500" y="1763100"/>
            <a:ext cx="3752850" cy="2972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tekst in te voegen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914000" y="1763100"/>
            <a:ext cx="3758400" cy="2972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tekst in te voegen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260C6DF3-2547-4188-B44C-E1C924D734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t>‹nr.›</a:t>
            </a:fld>
            <a:endParaRPr lang="nl-NL"/>
          </a:p>
        </p:txBody>
      </p:sp>
      <p:sp>
        <p:nvSpPr>
          <p:cNvPr id="17" name="Vertrouwelijkheidsniveau">
            <a:extLst>
              <a:ext uri="{FF2B5EF4-FFF2-40B4-BE49-F238E27FC236}">
                <a16:creationId xmlns:a16="http://schemas.microsoft.com/office/drawing/2014/main" id="{1B09E170-CA11-4EE2-B82E-0AD6B2F1CC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2500" y="4896429"/>
            <a:ext cx="3196828" cy="137700"/>
          </a:xfrm>
        </p:spPr>
        <p:txBody>
          <a:bodyPr anchor="b" anchorCtr="0">
            <a:noAutofit/>
          </a:bodyPr>
          <a:lstStyle>
            <a:lvl1pPr marL="0" indent="0">
              <a:buNone/>
              <a:defRPr sz="675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[vertrouwelijkheidsniveau]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B1CF7121-85E0-45D3-B910-BCF8E25FEC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een 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466855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115616" y="51470"/>
            <a:ext cx="7571184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115616" y="1059583"/>
            <a:ext cx="7571184" cy="295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»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…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179512" y="4659982"/>
            <a:ext cx="1206000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50" b="0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ptos" panose="020B00040202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nl-NL"/>
          </a:p>
        </p:txBody>
      </p:sp>
      <p:sp>
        <p:nvSpPr>
          <p:cNvPr id="13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251520" y="4515966"/>
            <a:ext cx="1062000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>
                <a:latin typeface="Aptos" panose="020B0004020202020204" pitchFamily="34" charset="0"/>
              </a:rPr>
              <a:t>slide </a:t>
            </a:r>
            <a:fld id="{00000000-1234-1234-1234-123412341234}" type="slidenum">
              <a:rPr lang="en-US" smtClean="0">
                <a:latin typeface="Aptos" panose="020B0004020202020204" pitchFamily="34" charset="0"/>
              </a:rPr>
              <a:pPr/>
              <a:t>‹nr.›</a:t>
            </a:fld>
            <a:endParaRPr>
              <a:latin typeface="Aptos" panose="020B00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6" r:id="rId2"/>
    <p:sldLayoutId id="2147483685" r:id="rId3"/>
    <p:sldLayoutId id="2147483684" r:id="rId4"/>
    <p:sldLayoutId id="2147483681" r:id="rId5"/>
    <p:sldLayoutId id="2147483686" r:id="rId6"/>
    <p:sldLayoutId id="2147483698" r:id="rId7"/>
    <p:sldLayoutId id="214748369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ptos" panose="020B0004020202020204" pitchFamily="34" charset="0"/>
          <a:ea typeface="Aptos" panose="020B00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ptos" panose="020B0004020202020204" pitchFamily="34" charset="0"/>
          <a:ea typeface="Aptos" panose="020B00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7A98F-A113-BD8D-2900-21E9E8F9F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D5D66E2-AF7D-7D94-4116-A37550C4DB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l-NL" sz="1800" b="1">
                <a:latin typeface="Aptos"/>
              </a:rPr>
              <a:t>Harry Dekker - COB</a:t>
            </a:r>
            <a:endParaRPr lang="nl-NL" sz="1800" b="1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B92D4B-F7D5-6390-94E6-67FF4930C7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/>
              <a:t>Trekpalen / oprupsen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A0F637-E7E8-2BE7-ADB3-62A5B9ED1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727" y="1785938"/>
            <a:ext cx="4070985" cy="23031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73E555-DD1F-6C47-5C66-2CA94437A598}"/>
              </a:ext>
            </a:extLst>
          </p:cNvPr>
          <p:cNvSpPr txBox="1"/>
          <p:nvPr/>
        </p:nvSpPr>
        <p:spPr>
          <a:xfrm>
            <a:off x="5234608" y="1789043"/>
            <a:ext cx="82826" cy="1490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70D8E8-53CA-3E98-DABF-4F9B94DF9C14}"/>
              </a:ext>
            </a:extLst>
          </p:cNvPr>
          <p:cNvSpPr txBox="1"/>
          <p:nvPr/>
        </p:nvSpPr>
        <p:spPr>
          <a:xfrm>
            <a:off x="5429416" y="1632999"/>
            <a:ext cx="268754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en-US" sz="1800" b="1"/>
              <a:t>Wat is </a:t>
            </a:r>
            <a:r>
              <a:rPr lang="en-US" sz="1800" b="1" err="1"/>
              <a:t>oprupsen</a:t>
            </a:r>
            <a:r>
              <a:rPr lang="en-US" sz="1800" b="1"/>
              <a:t>?</a:t>
            </a:r>
            <a:endParaRPr lang="en-US"/>
          </a:p>
          <a:p>
            <a:pPr marL="285750" indent="-285750">
              <a:buChar char="•"/>
            </a:pPr>
            <a:endParaRPr lang="en-US" sz="1800" b="1"/>
          </a:p>
          <a:p>
            <a:pPr marL="285750" indent="-285750">
              <a:buChar char="•"/>
            </a:pPr>
            <a:r>
              <a:rPr lang="en-US" sz="1800" b="1"/>
              <a:t>Welke  </a:t>
            </a:r>
            <a:r>
              <a:rPr lang="en-US" sz="1800" b="1" err="1"/>
              <a:t>risico's</a:t>
            </a:r>
            <a:r>
              <a:rPr lang="en-US" sz="1800" b="1"/>
              <a:t>? </a:t>
            </a:r>
          </a:p>
          <a:p>
            <a:pPr marL="285750" indent="-285750">
              <a:buChar char="•"/>
            </a:pPr>
            <a:endParaRPr lang="en-US" sz="1800" b="1"/>
          </a:p>
          <a:p>
            <a:pPr marL="285750" indent="-285750">
              <a:buChar char="•"/>
            </a:pPr>
            <a:r>
              <a:rPr lang="en-US" sz="1800" b="1"/>
              <a:t>Hoe </a:t>
            </a:r>
            <a:r>
              <a:rPr lang="en-US" sz="1800" b="1" err="1"/>
              <a:t>kunnen</a:t>
            </a:r>
            <a:r>
              <a:rPr lang="en-US" sz="1800" b="1"/>
              <a:t> we </a:t>
            </a:r>
            <a:r>
              <a:rPr lang="en-US" sz="1800" b="1" err="1"/>
              <a:t>deze</a:t>
            </a:r>
            <a:r>
              <a:rPr lang="en-US" sz="1800" b="1"/>
              <a:t> </a:t>
            </a:r>
            <a:r>
              <a:rPr lang="en-US" sz="1800" b="1" err="1"/>
              <a:t>risico's</a:t>
            </a:r>
            <a:r>
              <a:rPr lang="en-US" sz="1800" b="1"/>
              <a:t> </a:t>
            </a:r>
            <a:r>
              <a:rPr lang="en-US" sz="1800" b="1" err="1"/>
              <a:t>beheersen</a:t>
            </a:r>
            <a:r>
              <a:rPr lang="en-US" sz="1800" b="1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14920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FA7751-5463-BCC3-941F-CFE70DF5A3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7E1FD-FEB5-354B-2403-385AD427C3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Aptos"/>
              </a:rPr>
              <a:t>Welke </a:t>
            </a:r>
            <a:r>
              <a:rPr lang="en-US" err="1">
                <a:latin typeface="Aptos"/>
              </a:rPr>
              <a:t>riscio's</a:t>
            </a:r>
            <a:r>
              <a:rPr lang="en-US">
                <a:latin typeface="Aptos"/>
              </a:rPr>
              <a:t> (5)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2D3C9C-F1AC-43C7-68EB-7E7889486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9" y="1060173"/>
            <a:ext cx="3561523" cy="33793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6DE495-E4F8-7620-49B9-C2057A900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368" y="1060173"/>
            <a:ext cx="4041914" cy="337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4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57B4FD-0A0E-D199-D0E6-3C39D62E4B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5D3CF5-44C0-8C4A-9EE0-520B8F4FB0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Aptos"/>
              </a:rPr>
              <a:t>Welke </a:t>
            </a:r>
            <a:r>
              <a:rPr lang="en-US" err="1">
                <a:latin typeface="Aptos"/>
              </a:rPr>
              <a:t>riscio's</a:t>
            </a:r>
            <a:r>
              <a:rPr lang="en-US">
                <a:latin typeface="Aptos"/>
              </a:rPr>
              <a:t> (6)</a:t>
            </a:r>
            <a:endParaRPr lang="en-US" b="0"/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DA729C-0F6D-2D74-9B4A-2927522F6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12" y="1379220"/>
            <a:ext cx="4279256" cy="2827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B0EEE9-CB69-8596-2284-DAD470370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863" y="1373505"/>
            <a:ext cx="304609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7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B0A14E-0F8A-4474-6D49-1FBAE5B769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B4E170-4EB7-F3A6-8E5F-12A9741ADE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Aptos"/>
              </a:rPr>
              <a:t>Welke </a:t>
            </a:r>
            <a:r>
              <a:rPr lang="en-US" err="1">
                <a:latin typeface="Aptos"/>
              </a:rPr>
              <a:t>risico's</a:t>
            </a:r>
            <a:r>
              <a:rPr lang="en-US">
                <a:latin typeface="Aptos"/>
              </a:rPr>
              <a:t>? (7)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1E32B8-FEE0-CBD1-B795-255F9672C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40" y="1040130"/>
            <a:ext cx="7132320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04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1E2780-A194-BE22-3A0B-E5BDD83849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6280" y="1287780"/>
            <a:ext cx="7132596" cy="2600643"/>
          </a:xfr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0"/>
            <a:r>
              <a:rPr lang="en-US" sz="1600" b="1" err="1">
                <a:latin typeface="Aptos"/>
              </a:rPr>
              <a:t>Objecten</a:t>
            </a:r>
            <a:r>
              <a:rPr lang="en-US" sz="1600" b="1">
                <a:latin typeface="Aptos"/>
              </a:rPr>
              <a:t> </a:t>
            </a:r>
            <a:r>
              <a:rPr lang="en-US" sz="1600" b="1" err="1">
                <a:latin typeface="Aptos"/>
              </a:rPr>
              <a:t>zonder</a:t>
            </a:r>
            <a:r>
              <a:rPr lang="en-US" sz="1600" b="1">
                <a:latin typeface="Aptos"/>
              </a:rPr>
              <a:t> </a:t>
            </a:r>
            <a:r>
              <a:rPr lang="en-US" sz="1600" b="1" err="1">
                <a:latin typeface="Aptos"/>
              </a:rPr>
              <a:t>owb-vloer</a:t>
            </a:r>
            <a:r>
              <a:rPr lang="en-US" sz="1600" b="1">
                <a:latin typeface="Aptos"/>
              </a:rPr>
              <a:t> </a:t>
            </a:r>
            <a:r>
              <a:rPr lang="en-US" sz="1600" b="1" err="1">
                <a:latin typeface="Aptos"/>
              </a:rPr>
              <a:t>en</a:t>
            </a:r>
            <a:r>
              <a:rPr lang="en-US" sz="1600" b="1">
                <a:latin typeface="Aptos"/>
              </a:rPr>
              <a:t> met vibro- of GEWI-palen:</a:t>
            </a:r>
          </a:p>
          <a:p>
            <a:pPr indent="0"/>
            <a:endParaRPr lang="en-US" sz="1600" b="1">
              <a:latin typeface="Aptos"/>
            </a:endParaRPr>
          </a:p>
          <a:p>
            <a:pPr marL="285750" indent="-285750">
              <a:buFont typeface="Wingdings"/>
              <a:buChar char="Ø"/>
            </a:pPr>
            <a:r>
              <a:rPr lang="en-US" sz="1600">
                <a:latin typeface="Aptos"/>
              </a:rPr>
              <a:t>Monitoring met </a:t>
            </a:r>
            <a:r>
              <a:rPr lang="en-US" sz="1600" err="1">
                <a:latin typeface="Aptos"/>
              </a:rPr>
              <a:t>satellietwaarnemingen</a:t>
            </a:r>
            <a:r>
              <a:rPr lang="en-US" sz="1600">
                <a:latin typeface="Aptos"/>
              </a:rPr>
              <a:t> </a:t>
            </a:r>
            <a:r>
              <a:rPr lang="en-US" sz="1600" err="1">
                <a:latin typeface="Aptos"/>
              </a:rPr>
              <a:t>en</a:t>
            </a:r>
            <a:r>
              <a:rPr lang="en-US" sz="1600">
                <a:latin typeface="Aptos"/>
              </a:rPr>
              <a:t> continue monitoring </a:t>
            </a:r>
            <a:r>
              <a:rPr lang="en-US" sz="1600" err="1">
                <a:latin typeface="Aptos"/>
              </a:rPr>
              <a:t>afhankelijk</a:t>
            </a:r>
            <a:r>
              <a:rPr lang="en-US" sz="1600">
                <a:latin typeface="Aptos"/>
              </a:rPr>
              <a:t> van  </a:t>
            </a:r>
            <a:r>
              <a:rPr lang="en-US" sz="1600" err="1">
                <a:latin typeface="Aptos"/>
              </a:rPr>
              <a:t>risiconiveau</a:t>
            </a:r>
            <a:r>
              <a:rPr lang="en-US" sz="1600">
                <a:latin typeface="Aptos"/>
              </a:rPr>
              <a:t> (</a:t>
            </a:r>
            <a:r>
              <a:rPr lang="en-US" sz="1600" err="1">
                <a:latin typeface="Aptos"/>
              </a:rPr>
              <a:t>indicatoren</a:t>
            </a:r>
            <a:r>
              <a:rPr lang="en-US" sz="1600">
                <a:latin typeface="Aptos"/>
              </a:rPr>
              <a:t> </a:t>
            </a:r>
            <a:r>
              <a:rPr lang="en-US" sz="1600" err="1">
                <a:latin typeface="Aptos"/>
              </a:rPr>
              <a:t>uit</a:t>
            </a:r>
            <a:r>
              <a:rPr lang="en-US" sz="1600">
                <a:latin typeface="Aptos"/>
              </a:rPr>
              <a:t> InSAR-analyses).</a:t>
            </a:r>
            <a:endParaRPr lang="en-US" sz="1600"/>
          </a:p>
          <a:p>
            <a:pPr indent="0"/>
            <a:endParaRPr lang="en-US" sz="1600"/>
          </a:p>
          <a:p>
            <a:pPr indent="0"/>
            <a:endParaRPr lang="en-US" sz="1600">
              <a:latin typeface="Aptos"/>
            </a:endParaRPr>
          </a:p>
          <a:p>
            <a:pPr indent="0"/>
            <a:r>
              <a:rPr lang="en-US" sz="1600" b="1" err="1">
                <a:latin typeface="Aptos"/>
              </a:rPr>
              <a:t>Overige</a:t>
            </a:r>
            <a:r>
              <a:rPr lang="en-US" sz="1600" b="1">
                <a:latin typeface="Aptos"/>
              </a:rPr>
              <a:t> </a:t>
            </a:r>
            <a:r>
              <a:rPr lang="en-US" sz="1600" b="1" err="1">
                <a:latin typeface="Aptos"/>
              </a:rPr>
              <a:t>objecten</a:t>
            </a:r>
            <a:r>
              <a:rPr lang="en-US" sz="1600" b="1">
                <a:latin typeface="Aptos"/>
              </a:rPr>
              <a:t> met prefab-</a:t>
            </a:r>
            <a:r>
              <a:rPr lang="en-US" sz="1600" b="1" err="1">
                <a:latin typeface="Aptos"/>
              </a:rPr>
              <a:t>palen</a:t>
            </a:r>
            <a:r>
              <a:rPr lang="en-US" sz="1600" b="1">
                <a:latin typeface="Aptos"/>
              </a:rPr>
              <a:t> incl. vibrocombi  (met/</a:t>
            </a:r>
            <a:r>
              <a:rPr lang="en-US" sz="1600" b="1" err="1">
                <a:latin typeface="Aptos"/>
              </a:rPr>
              <a:t>zonder</a:t>
            </a:r>
            <a:r>
              <a:rPr lang="en-US" sz="1600" b="1">
                <a:latin typeface="Aptos"/>
              </a:rPr>
              <a:t> </a:t>
            </a:r>
            <a:r>
              <a:rPr lang="en-US" sz="1600" b="1" err="1">
                <a:latin typeface="Aptos"/>
              </a:rPr>
              <a:t>owb-vloer</a:t>
            </a:r>
            <a:r>
              <a:rPr lang="en-US" sz="1600" b="1">
                <a:latin typeface="Aptos"/>
              </a:rPr>
              <a:t>):</a:t>
            </a:r>
            <a:endParaRPr lang="en-US" sz="1600">
              <a:solidFill>
                <a:srgbClr val="FFFFFF"/>
              </a:solidFill>
              <a:latin typeface="Aptos"/>
            </a:endParaRPr>
          </a:p>
          <a:p>
            <a:pPr indent="0"/>
            <a:endParaRPr lang="en-US" sz="1600"/>
          </a:p>
          <a:p>
            <a:pPr marL="285750" indent="-285750">
              <a:buFont typeface="Wingdings"/>
              <a:buChar char="Ø"/>
            </a:pPr>
            <a:r>
              <a:rPr lang="en-US" sz="1600" err="1">
                <a:latin typeface="Aptos"/>
              </a:rPr>
              <a:t>Jaarlijkse</a:t>
            </a:r>
            <a:r>
              <a:rPr lang="en-US" sz="1600">
                <a:latin typeface="Aptos"/>
              </a:rPr>
              <a:t> </a:t>
            </a:r>
            <a:r>
              <a:rPr lang="en-US" sz="1600" err="1">
                <a:latin typeface="Aptos"/>
              </a:rPr>
              <a:t>deformatiemeting</a:t>
            </a:r>
            <a:r>
              <a:rPr lang="en-US" sz="1600">
                <a:latin typeface="Aptos"/>
              </a:rPr>
              <a:t> om trends in </a:t>
            </a:r>
            <a:r>
              <a:rPr lang="en-US" sz="1600" err="1">
                <a:latin typeface="Aptos"/>
              </a:rPr>
              <a:t>verplaatsing</a:t>
            </a:r>
            <a:r>
              <a:rPr lang="en-US" sz="1600">
                <a:latin typeface="Aptos"/>
              </a:rPr>
              <a:t> </a:t>
            </a:r>
            <a:r>
              <a:rPr lang="en-US" sz="1600" err="1">
                <a:latin typeface="Aptos"/>
              </a:rPr>
              <a:t>tijdig</a:t>
            </a:r>
            <a:r>
              <a:rPr lang="en-US" sz="1600">
                <a:latin typeface="Aptos"/>
              </a:rPr>
              <a:t> </a:t>
            </a:r>
            <a:r>
              <a:rPr lang="en-US" sz="1600" err="1">
                <a:latin typeface="Aptos"/>
              </a:rPr>
              <a:t>te</a:t>
            </a:r>
            <a:r>
              <a:rPr lang="en-US" sz="1600">
                <a:latin typeface="Aptos"/>
              </a:rPr>
              <a:t> </a:t>
            </a:r>
            <a:r>
              <a:rPr lang="en-US" sz="1600" err="1">
                <a:latin typeface="Aptos"/>
              </a:rPr>
              <a:t>signaleren</a:t>
            </a:r>
            <a:r>
              <a:rPr lang="en-US" sz="1600">
                <a:latin typeface="Aptos"/>
              </a:rPr>
              <a:t>.</a:t>
            </a:r>
          </a:p>
          <a:p>
            <a:pPr marL="285750" indent="-285750">
              <a:buFont typeface="Wingdings"/>
              <a:buChar char="Ø"/>
            </a:pPr>
            <a:endParaRPr lang="en-US" sz="1600">
              <a:latin typeface="Aptos"/>
            </a:endParaRPr>
          </a:p>
          <a:p>
            <a:pPr marL="285750" indent="-285750">
              <a:buFont typeface="Wingdings"/>
              <a:buChar char="Ø"/>
            </a:pPr>
            <a:r>
              <a:rPr lang="en-US" sz="1600" err="1">
                <a:latin typeface="Aptos"/>
              </a:rPr>
              <a:t>Indien</a:t>
            </a:r>
            <a:r>
              <a:rPr lang="en-US" sz="1600">
                <a:latin typeface="Aptos"/>
              </a:rPr>
              <a:t> </a:t>
            </a:r>
            <a:r>
              <a:rPr lang="en-US" sz="1600" err="1">
                <a:latin typeface="Aptos"/>
              </a:rPr>
              <a:t>owb-vloer</a:t>
            </a:r>
            <a:r>
              <a:rPr lang="en-US" sz="1600">
                <a:latin typeface="Aptos"/>
              </a:rPr>
              <a:t> </a:t>
            </a:r>
            <a:r>
              <a:rPr lang="en-US" sz="1600" err="1">
                <a:latin typeface="Aptos"/>
              </a:rPr>
              <a:t>risico</a:t>
            </a:r>
            <a:r>
              <a:rPr lang="en-US" sz="1600">
                <a:latin typeface="Aptos"/>
              </a:rPr>
              <a:t> </a:t>
            </a:r>
            <a:r>
              <a:rPr lang="en-US" sz="1600" err="1">
                <a:latin typeface="Aptos"/>
              </a:rPr>
              <a:t>aantoonbaar</a:t>
            </a:r>
            <a:r>
              <a:rPr lang="en-US" sz="1600">
                <a:latin typeface="Aptos"/>
              </a:rPr>
              <a:t> </a:t>
            </a:r>
            <a:r>
              <a:rPr lang="en-US" sz="1600" err="1">
                <a:latin typeface="Aptos"/>
              </a:rPr>
              <a:t>verlaagt</a:t>
            </a:r>
            <a:r>
              <a:rPr lang="en-US" sz="1600">
                <a:latin typeface="Aptos"/>
              </a:rPr>
              <a:t> (</a:t>
            </a:r>
            <a:r>
              <a:rPr lang="en-US" sz="1600" err="1">
                <a:latin typeface="Aptos"/>
              </a:rPr>
              <a:t>nader</a:t>
            </a:r>
            <a:r>
              <a:rPr lang="en-US" sz="1600">
                <a:latin typeface="Aptos"/>
              </a:rPr>
              <a:t> </a:t>
            </a:r>
            <a:r>
              <a:rPr lang="en-US" sz="1600" err="1">
                <a:latin typeface="Aptos"/>
              </a:rPr>
              <a:t>te</a:t>
            </a:r>
            <a:r>
              <a:rPr lang="en-US" sz="1600">
                <a:latin typeface="Aptos"/>
              </a:rPr>
              <a:t> </a:t>
            </a:r>
            <a:r>
              <a:rPr lang="en-US" sz="1600" err="1">
                <a:latin typeface="Aptos"/>
              </a:rPr>
              <a:t>onderzoeken</a:t>
            </a:r>
            <a:r>
              <a:rPr lang="en-US" sz="1600">
                <a:latin typeface="Aptos"/>
              </a:rPr>
              <a:t>!), </a:t>
            </a:r>
            <a:r>
              <a:rPr lang="en-US" sz="1600" err="1">
                <a:latin typeface="Aptos"/>
              </a:rPr>
              <a:t>kan</a:t>
            </a:r>
            <a:r>
              <a:rPr lang="en-US" sz="1600">
                <a:latin typeface="Aptos"/>
              </a:rPr>
              <a:t> de </a:t>
            </a:r>
            <a:r>
              <a:rPr lang="en-US" sz="1600" err="1">
                <a:latin typeface="Aptos"/>
              </a:rPr>
              <a:t>monitoringsfrequentie</a:t>
            </a:r>
            <a:r>
              <a:rPr lang="en-US" sz="1600">
                <a:latin typeface="Aptos"/>
              </a:rPr>
              <a:t> </a:t>
            </a:r>
            <a:r>
              <a:rPr lang="en-US" sz="1600" err="1">
                <a:latin typeface="Aptos"/>
              </a:rPr>
              <a:t>worden</a:t>
            </a:r>
            <a:r>
              <a:rPr lang="en-US" sz="1600">
                <a:latin typeface="Aptos"/>
              </a:rPr>
              <a:t> </a:t>
            </a:r>
            <a:r>
              <a:rPr lang="en-US" sz="1600" err="1">
                <a:latin typeface="Aptos"/>
              </a:rPr>
              <a:t>verminderd</a:t>
            </a:r>
            <a:r>
              <a:rPr lang="en-US" sz="1600">
                <a:latin typeface="Aptos"/>
              </a:rPr>
              <a:t>.</a:t>
            </a:r>
            <a:endParaRPr lang="en-US" sz="16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15BCD-B0FF-A3E5-11E1-EBDCA1C05D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err="1">
                <a:latin typeface="Aptos"/>
              </a:rPr>
              <a:t>Beheersen</a:t>
            </a:r>
            <a:r>
              <a:rPr lang="en-US">
                <a:latin typeface="Aptos"/>
              </a:rPr>
              <a:t> </a:t>
            </a:r>
            <a:r>
              <a:rPr lang="en-US" err="1">
                <a:latin typeface="Aptos"/>
              </a:rPr>
              <a:t>risico's</a:t>
            </a:r>
            <a:r>
              <a:rPr lang="en-US">
                <a:latin typeface="Aptos"/>
              </a:rPr>
              <a:t> (1 m.b.t. </a:t>
            </a:r>
            <a:r>
              <a:rPr lang="en-US" err="1">
                <a:latin typeface="Aptos"/>
              </a:rPr>
              <a:t>trekpalen</a:t>
            </a:r>
            <a:r>
              <a:rPr lang="en-US">
                <a:latin typeface="Aptos"/>
              </a:rPr>
              <a:t>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15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BD12A8-0036-5DA5-95CF-11F1E8A47D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BADF8-0CB2-97E3-CF30-672E7B0BAE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err="1">
                <a:latin typeface="Aptos"/>
              </a:rPr>
              <a:t>Beheersen</a:t>
            </a:r>
            <a:r>
              <a:rPr lang="en-US">
                <a:latin typeface="Aptos"/>
              </a:rPr>
              <a:t> </a:t>
            </a:r>
            <a:r>
              <a:rPr lang="en-US" err="1">
                <a:latin typeface="Aptos"/>
              </a:rPr>
              <a:t>risico's</a:t>
            </a:r>
            <a:r>
              <a:rPr lang="en-US">
                <a:latin typeface="Aptos"/>
              </a:rPr>
              <a:t> (2 m.b.t. </a:t>
            </a:r>
            <a:r>
              <a:rPr lang="en-US" err="1">
                <a:latin typeface="Aptos"/>
              </a:rPr>
              <a:t>trekpalen</a:t>
            </a:r>
            <a:r>
              <a:rPr lang="en-US">
                <a:latin typeface="Aptos"/>
              </a:rPr>
              <a:t>)</a:t>
            </a:r>
            <a:endParaRPr lang="en-US" b="0">
              <a:latin typeface="Aptos"/>
            </a:endParaRP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9E58AB-39F5-2FD6-C242-D23636CE2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670" y="958215"/>
            <a:ext cx="3474720" cy="4050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EBED0F-5123-A993-E145-823206D38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" y="3065334"/>
            <a:ext cx="7132320" cy="16417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B92969-5BCC-940E-4493-90A610F6E58A}"/>
              </a:ext>
            </a:extLst>
          </p:cNvPr>
          <p:cNvSpPr txBox="1"/>
          <p:nvPr/>
        </p:nvSpPr>
        <p:spPr>
          <a:xfrm>
            <a:off x="1045596" y="1648901"/>
            <a:ext cx="4587240" cy="18774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Aptos"/>
              </a:rPr>
              <a:t>- HDPE </a:t>
            </a:r>
            <a:r>
              <a:rPr lang="en-US" sz="1600" b="1" err="1">
                <a:latin typeface="Aptos"/>
              </a:rPr>
              <a:t>omhullingsbuis</a:t>
            </a:r>
            <a:r>
              <a:rPr lang="en-US" sz="1600" b="1">
                <a:latin typeface="Aptos"/>
              </a:rPr>
              <a:t> ø100x5 </a:t>
            </a:r>
            <a:r>
              <a:rPr lang="en-US" sz="1600" b="1" err="1">
                <a:latin typeface="Aptos"/>
              </a:rPr>
              <a:t>lengte</a:t>
            </a:r>
            <a:r>
              <a:rPr lang="en-US" sz="1600" b="1">
                <a:latin typeface="Aptos"/>
              </a:rPr>
              <a:t> 4 meter (met </a:t>
            </a:r>
            <a:r>
              <a:rPr lang="en-US" sz="1600" b="1" err="1">
                <a:latin typeface="Aptos"/>
              </a:rPr>
              <a:t>ankerstaaf</a:t>
            </a:r>
            <a:r>
              <a:rPr lang="en-US" sz="1600" b="1">
                <a:latin typeface="Aptos"/>
              </a:rPr>
              <a:t> ø63, </a:t>
            </a:r>
            <a:r>
              <a:rPr lang="en-US" sz="1600" b="1" err="1">
                <a:latin typeface="Aptos"/>
              </a:rPr>
              <a:t>uitwendig</a:t>
            </a:r>
            <a:r>
              <a:rPr lang="en-US" sz="1600" b="1">
                <a:latin typeface="Aptos"/>
              </a:rPr>
              <a:t> 70 mm)</a:t>
            </a:r>
            <a:br>
              <a:rPr lang="en-US" sz="1600" b="1">
                <a:latin typeface="Aptos"/>
              </a:rPr>
            </a:br>
            <a:r>
              <a:rPr lang="en-US" sz="1600" b="1">
                <a:latin typeface="Aptos"/>
              </a:rPr>
              <a:t>- HDPE </a:t>
            </a:r>
            <a:r>
              <a:rPr lang="en-US" sz="1600" b="1" err="1">
                <a:latin typeface="Aptos"/>
              </a:rPr>
              <a:t>buis</a:t>
            </a:r>
            <a:r>
              <a:rPr lang="en-US" sz="1600" b="1">
                <a:latin typeface="Aptos"/>
              </a:rPr>
              <a:t> </a:t>
            </a:r>
            <a:r>
              <a:rPr lang="en-US" sz="1600" b="1" err="1">
                <a:latin typeface="Aptos"/>
              </a:rPr>
              <a:t>gevuld</a:t>
            </a:r>
            <a:r>
              <a:rPr lang="en-US" sz="1600" b="1">
                <a:latin typeface="Aptos"/>
              </a:rPr>
              <a:t> met vet </a:t>
            </a:r>
            <a:r>
              <a:rPr lang="en-US" sz="1600" b="1" err="1">
                <a:latin typeface="Aptos"/>
              </a:rPr>
              <a:t>én</a:t>
            </a:r>
            <a:r>
              <a:rPr lang="en-US" sz="1600" b="1">
                <a:latin typeface="Aptos"/>
              </a:rPr>
              <a:t> </a:t>
            </a:r>
            <a:r>
              <a:rPr lang="en-US" sz="1600" b="1" err="1">
                <a:latin typeface="Aptos"/>
              </a:rPr>
              <a:t>afgedicht</a:t>
            </a:r>
            <a:r>
              <a:rPr lang="en-US" sz="1600" b="1">
                <a:latin typeface="Aptos"/>
              </a:rPr>
              <a:t> om </a:t>
            </a:r>
            <a:r>
              <a:rPr lang="en-US" sz="1600" b="1" err="1">
                <a:latin typeface="Aptos"/>
              </a:rPr>
              <a:t>afpersen</a:t>
            </a:r>
            <a:r>
              <a:rPr lang="en-US" sz="1600" b="1">
                <a:latin typeface="Aptos"/>
              </a:rPr>
              <a:t> </a:t>
            </a:r>
            <a:r>
              <a:rPr lang="en-US" sz="1600" b="1" err="1">
                <a:latin typeface="Aptos"/>
              </a:rPr>
              <a:t>ankerlichaam</a:t>
            </a:r>
            <a:r>
              <a:rPr lang="en-US" sz="1600" b="1">
                <a:latin typeface="Aptos"/>
              </a:rPr>
              <a:t> </a:t>
            </a:r>
            <a:r>
              <a:rPr lang="en-US" sz="1600" b="1" err="1">
                <a:latin typeface="Aptos"/>
              </a:rPr>
              <a:t>mogelijk</a:t>
            </a:r>
            <a:r>
              <a:rPr lang="en-US" sz="1600" b="1">
                <a:latin typeface="Aptos"/>
              </a:rPr>
              <a:t> </a:t>
            </a:r>
            <a:r>
              <a:rPr lang="en-US" sz="1600" b="1" err="1">
                <a:latin typeface="Aptos"/>
              </a:rPr>
              <a:t>te</a:t>
            </a:r>
            <a:r>
              <a:rPr lang="en-US" sz="1600" b="1">
                <a:latin typeface="Aptos"/>
              </a:rPr>
              <a:t> </a:t>
            </a:r>
            <a:r>
              <a:rPr lang="en-US" sz="1600" b="1" err="1">
                <a:latin typeface="Aptos"/>
              </a:rPr>
              <a:t>maken</a:t>
            </a:r>
            <a:r>
              <a:rPr lang="en-US" sz="1600" b="1">
                <a:latin typeface="Aptos"/>
              </a:rPr>
              <a:t> </a:t>
            </a:r>
            <a:r>
              <a:rPr lang="en-US" sz="1600" b="1" err="1">
                <a:latin typeface="Aptos"/>
              </a:rPr>
              <a:t>zonder</a:t>
            </a:r>
            <a:r>
              <a:rPr lang="en-US" sz="1600" b="1">
                <a:latin typeface="Aptos"/>
              </a:rPr>
              <a:t> </a:t>
            </a:r>
            <a:r>
              <a:rPr lang="en-US" sz="1600" b="1" err="1">
                <a:latin typeface="Aptos"/>
              </a:rPr>
              <a:t>dat</a:t>
            </a:r>
            <a:r>
              <a:rPr lang="en-US" sz="1600" b="1">
                <a:latin typeface="Aptos"/>
              </a:rPr>
              <a:t> vet </a:t>
            </a:r>
            <a:r>
              <a:rPr lang="en-US" sz="1600" b="1" err="1">
                <a:latin typeface="Aptos"/>
              </a:rPr>
              <a:t>wordt</a:t>
            </a:r>
            <a:r>
              <a:rPr lang="en-US" sz="1600" b="1">
                <a:latin typeface="Aptos"/>
              </a:rPr>
              <a:t> </a:t>
            </a:r>
            <a:r>
              <a:rPr lang="en-US" sz="1600" b="1" err="1">
                <a:latin typeface="Aptos"/>
              </a:rPr>
              <a:t>uitgeperst</a:t>
            </a:r>
            <a:endParaRPr lang="en-US" sz="1000">
              <a:latin typeface="Aptos"/>
            </a:endParaRPr>
          </a:p>
          <a:p>
            <a:pPr marL="285750" indent="-285750">
              <a:buFont typeface="Calibri"/>
              <a:buChar char="-"/>
            </a:pPr>
            <a:r>
              <a:rPr lang="en-US" sz="1000"/>
              <a:t> </a:t>
            </a:r>
            <a:br>
              <a:rPr lang="en-US" sz="1000"/>
            </a:br>
            <a:endParaRPr lang="en-US" sz="1000"/>
          </a:p>
          <a:p>
            <a:endParaRPr lang="en-US" sz="1600" b="1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874207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C2E455-FDC4-CE55-D86D-9A2B0344EE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275210-8037-690E-7813-99094395BF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err="1">
                <a:latin typeface="Aptos"/>
              </a:rPr>
              <a:t>Beheersen</a:t>
            </a:r>
            <a:r>
              <a:rPr lang="en-US">
                <a:latin typeface="Aptos"/>
              </a:rPr>
              <a:t> </a:t>
            </a:r>
            <a:r>
              <a:rPr lang="en-US" err="1">
                <a:latin typeface="Aptos"/>
              </a:rPr>
              <a:t>risico's</a:t>
            </a:r>
            <a:r>
              <a:rPr lang="en-US">
                <a:latin typeface="Aptos"/>
              </a:rPr>
              <a:t> (3 m.b.t. </a:t>
            </a:r>
            <a:r>
              <a:rPr lang="en-US" err="1">
                <a:latin typeface="Aptos"/>
              </a:rPr>
              <a:t>voegen</a:t>
            </a:r>
            <a:r>
              <a:rPr lang="en-US">
                <a:latin typeface="Aptos"/>
              </a:rPr>
              <a:t>)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B2969C-24AB-0C94-F3B3-FC87CA5DAE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851" t="43387" r="25982" b="12581"/>
          <a:stretch>
            <a:fillRect/>
          </a:stretch>
        </p:blipFill>
        <p:spPr>
          <a:xfrm>
            <a:off x="1070113" y="1167848"/>
            <a:ext cx="4872081" cy="33166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D2EBD6-E3C3-7D74-92EF-765EE3847316}"/>
              </a:ext>
            </a:extLst>
          </p:cNvPr>
          <p:cNvSpPr txBox="1"/>
          <p:nvPr/>
        </p:nvSpPr>
        <p:spPr>
          <a:xfrm>
            <a:off x="5714999" y="1822174"/>
            <a:ext cx="2385391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err="1"/>
              <a:t>Mitigeren</a:t>
            </a:r>
            <a:r>
              <a:rPr lang="en-US" sz="1800" b="1"/>
              <a:t> van </a:t>
            </a:r>
            <a:r>
              <a:rPr lang="en-US" sz="1800" b="1" err="1"/>
              <a:t>risico</a:t>
            </a:r>
            <a:r>
              <a:rPr lang="en-US" sz="1800" b="1"/>
              <a:t> op </a:t>
            </a:r>
            <a:r>
              <a:rPr lang="en-US" sz="1800" b="1" err="1"/>
              <a:t>vervuiling</a:t>
            </a:r>
            <a:r>
              <a:rPr lang="en-US" sz="1800" b="1"/>
              <a:t> door </a:t>
            </a:r>
            <a:r>
              <a:rPr lang="en-US" sz="1800" b="1" err="1"/>
              <a:t>beheersmaatregel</a:t>
            </a:r>
            <a:r>
              <a:rPr lang="en-US" sz="1800" b="1"/>
              <a:t> : "</a:t>
            </a:r>
            <a:r>
              <a:rPr lang="en-US" sz="1800" b="1" err="1"/>
              <a:t>schoonmaken</a:t>
            </a:r>
            <a:r>
              <a:rPr lang="en-US" sz="1800" b="1"/>
              <a:t> </a:t>
            </a:r>
            <a:r>
              <a:rPr lang="en-US" sz="1800" b="1" err="1"/>
              <a:t>en</a:t>
            </a:r>
            <a:r>
              <a:rPr lang="en-US" sz="1800" b="1"/>
              <a:t> </a:t>
            </a:r>
            <a:r>
              <a:rPr lang="en-US" sz="1800" b="1" err="1"/>
              <a:t>vervangen</a:t>
            </a:r>
            <a:r>
              <a:rPr lang="en-US" sz="1800" b="1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484634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F1AE82-9E51-9C7D-A3AF-F4333CD387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buFont typeface="Wingdings"/>
              <a:buChar char="Ø"/>
            </a:pPr>
            <a:r>
              <a:rPr lang="en-US" sz="1800" b="1">
                <a:latin typeface="Aptos"/>
              </a:rPr>
              <a:t>Basis: </a:t>
            </a:r>
            <a:r>
              <a:rPr lang="en-US" sz="1800" b="1" err="1">
                <a:latin typeface="Aptos"/>
              </a:rPr>
              <a:t>inspecteren</a:t>
            </a:r>
            <a:r>
              <a:rPr lang="en-US" sz="1800" b="1">
                <a:latin typeface="Aptos"/>
              </a:rPr>
              <a:t> </a:t>
            </a:r>
            <a:r>
              <a:rPr lang="en-US" sz="1800" b="1" err="1">
                <a:latin typeface="Aptos"/>
              </a:rPr>
              <a:t>voegen</a:t>
            </a:r>
            <a:r>
              <a:rPr lang="en-US" sz="1800" b="1">
                <a:latin typeface="Aptos"/>
              </a:rPr>
              <a:t> </a:t>
            </a:r>
            <a:r>
              <a:rPr lang="en-US" sz="1800" b="1" err="1">
                <a:latin typeface="Aptos"/>
              </a:rPr>
              <a:t>en</a:t>
            </a:r>
            <a:r>
              <a:rPr lang="en-US" sz="1800" b="1">
                <a:latin typeface="Aptos"/>
              </a:rPr>
              <a:t> </a:t>
            </a:r>
            <a:r>
              <a:rPr lang="en-US" sz="1800" b="1" err="1">
                <a:latin typeface="Aptos"/>
              </a:rPr>
              <a:t>monitoren</a:t>
            </a:r>
            <a:r>
              <a:rPr lang="en-US" sz="1800" b="1">
                <a:latin typeface="Aptos"/>
              </a:rPr>
              <a:t> </a:t>
            </a:r>
            <a:r>
              <a:rPr lang="en-US" sz="1800" b="1" err="1">
                <a:latin typeface="Aptos"/>
              </a:rPr>
              <a:t>verplaatsingen</a:t>
            </a:r>
            <a:r>
              <a:rPr lang="en-US" sz="1800" b="1">
                <a:latin typeface="Aptos"/>
              </a:rPr>
              <a:t>.</a:t>
            </a:r>
            <a:endParaRPr lang="en-US"/>
          </a:p>
          <a:p>
            <a:pPr indent="0"/>
            <a:endParaRPr lang="en-US" sz="1800" b="1"/>
          </a:p>
          <a:p>
            <a:pPr marL="285750" indent="-285750">
              <a:buFont typeface="Wingdings"/>
              <a:buChar char="Ø"/>
            </a:pPr>
            <a:r>
              <a:rPr lang="en-US" sz="1800" b="1" err="1">
                <a:latin typeface="Aptos"/>
              </a:rPr>
              <a:t>Risicobeoordeling</a:t>
            </a:r>
            <a:r>
              <a:rPr lang="en-US" sz="1800" b="1">
                <a:latin typeface="Aptos"/>
              </a:rPr>
              <a:t> </a:t>
            </a:r>
            <a:r>
              <a:rPr lang="en-US" sz="1800" b="1" err="1">
                <a:latin typeface="Aptos"/>
              </a:rPr>
              <a:t>bezwijken</a:t>
            </a:r>
            <a:r>
              <a:rPr lang="en-US" sz="1800" b="1">
                <a:latin typeface="Aptos"/>
              </a:rPr>
              <a:t> van </a:t>
            </a:r>
            <a:r>
              <a:rPr lang="en-US" sz="1800" b="1" err="1">
                <a:latin typeface="Aptos"/>
              </a:rPr>
              <a:t>waterdichtingsprofielen</a:t>
            </a:r>
            <a:r>
              <a:rPr lang="en-US" sz="1800" b="1">
                <a:latin typeface="Aptos"/>
              </a:rPr>
              <a:t> </a:t>
            </a:r>
            <a:r>
              <a:rPr lang="en-US" sz="1800" b="1" err="1">
                <a:latin typeface="Aptos"/>
              </a:rPr>
              <a:t>en</a:t>
            </a:r>
            <a:r>
              <a:rPr lang="en-US" sz="1800" b="1">
                <a:latin typeface="Aptos"/>
              </a:rPr>
              <a:t> </a:t>
            </a:r>
            <a:r>
              <a:rPr lang="en-US" sz="1800" b="1" err="1">
                <a:latin typeface="Aptos"/>
              </a:rPr>
              <a:t>trekpalen</a:t>
            </a:r>
            <a:r>
              <a:rPr lang="en-US" sz="1800" b="1">
                <a:latin typeface="Aptos"/>
              </a:rPr>
              <a:t>.</a:t>
            </a:r>
          </a:p>
          <a:p>
            <a:pPr marL="285750" indent="-285750">
              <a:buFont typeface="Wingdings"/>
              <a:buChar char="Ø"/>
            </a:pPr>
            <a:endParaRPr lang="en-US" sz="1800" b="1">
              <a:latin typeface="Aptos"/>
            </a:endParaRPr>
          </a:p>
          <a:p>
            <a:pPr marL="285750" indent="-285750">
              <a:buFont typeface="Wingdings"/>
              <a:buChar char="Ø"/>
            </a:pPr>
            <a:r>
              <a:rPr lang="en-US" sz="1800" b="1" err="1">
                <a:latin typeface="Aptos"/>
              </a:rPr>
              <a:t>Technische</a:t>
            </a:r>
            <a:r>
              <a:rPr lang="en-US" sz="1800" b="1">
                <a:latin typeface="Aptos"/>
              </a:rPr>
              <a:t> </a:t>
            </a:r>
            <a:r>
              <a:rPr lang="en-US" sz="1800" b="1" err="1">
                <a:latin typeface="Aptos"/>
              </a:rPr>
              <a:t>haalbaarheid</a:t>
            </a:r>
            <a:r>
              <a:rPr lang="en-US" sz="1800" b="1">
                <a:latin typeface="Aptos"/>
              </a:rPr>
              <a:t> </a:t>
            </a:r>
            <a:r>
              <a:rPr lang="en-US" sz="1800" b="1" err="1">
                <a:latin typeface="Aptos"/>
              </a:rPr>
              <a:t>en</a:t>
            </a:r>
            <a:r>
              <a:rPr lang="en-US" sz="1800" b="1">
                <a:latin typeface="Aptos"/>
              </a:rPr>
              <a:t> </a:t>
            </a:r>
            <a:r>
              <a:rPr lang="en-US" sz="1800" b="1" err="1">
                <a:latin typeface="Aptos"/>
              </a:rPr>
              <a:t>effectiviteit</a:t>
            </a:r>
            <a:r>
              <a:rPr lang="en-US" sz="1800" b="1">
                <a:latin typeface="Aptos"/>
              </a:rPr>
              <a:t> van </a:t>
            </a:r>
            <a:r>
              <a:rPr lang="en-US" sz="1800" b="1" err="1">
                <a:latin typeface="Aptos"/>
              </a:rPr>
              <a:t>maatregelen</a:t>
            </a:r>
            <a:r>
              <a:rPr lang="en-US" sz="1800" b="1">
                <a:latin typeface="Aptos"/>
              </a:rPr>
              <a:t> in </a:t>
            </a:r>
            <a:r>
              <a:rPr lang="en-US" sz="1800" b="1" err="1">
                <a:latin typeface="Aptos"/>
              </a:rPr>
              <a:t>relatie</a:t>
            </a:r>
            <a:r>
              <a:rPr lang="en-US" sz="1800" b="1">
                <a:latin typeface="Aptos"/>
              </a:rPr>
              <a:t> tot </a:t>
            </a:r>
            <a:r>
              <a:rPr lang="en-US" sz="1800" b="1" err="1">
                <a:latin typeface="Aptos"/>
              </a:rPr>
              <a:t>restlevensduur</a:t>
            </a:r>
            <a:r>
              <a:rPr lang="en-US" sz="1800" b="1">
                <a:latin typeface="Aptos"/>
              </a:rPr>
              <a:t> (</a:t>
            </a:r>
            <a:r>
              <a:rPr lang="en-US" sz="1800" b="1" err="1">
                <a:latin typeface="Aptos"/>
              </a:rPr>
              <a:t>praktijkproef</a:t>
            </a:r>
            <a:r>
              <a:rPr lang="en-US" sz="1800" b="1">
                <a:latin typeface="Aptos"/>
              </a:rPr>
              <a:t>).</a:t>
            </a:r>
          </a:p>
          <a:p>
            <a:pPr marL="285750" indent="-285750">
              <a:buFont typeface="Wingdings"/>
              <a:buChar char="Ø"/>
            </a:pPr>
            <a:endParaRPr lang="en-US" sz="1800" b="1">
              <a:latin typeface="Aptos"/>
            </a:endParaRPr>
          </a:p>
          <a:p>
            <a:pPr indent="0"/>
            <a:r>
              <a:rPr lang="en-US" sz="1800" b="1">
                <a:latin typeface="Aptos"/>
              </a:rPr>
              <a:t> Opstellen Handreiking Oprupsen </a:t>
            </a:r>
            <a:r>
              <a:rPr lang="en-US" sz="1800" b="1" err="1">
                <a:latin typeface="Aptos"/>
              </a:rPr>
              <a:t>voor</a:t>
            </a:r>
            <a:r>
              <a:rPr lang="en-US" sz="1800" b="1">
                <a:latin typeface="Aptos"/>
              </a:rPr>
              <a:t> </a:t>
            </a:r>
            <a:r>
              <a:rPr lang="en-US" sz="1800" b="1" err="1">
                <a:latin typeface="Aptos"/>
              </a:rPr>
              <a:t>beheerders</a:t>
            </a:r>
            <a:r>
              <a:rPr lang="en-US" sz="1800" b="1">
                <a:latin typeface="Aptos"/>
              </a:rPr>
              <a:t> door COB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C5B21F-519E-04BB-71B4-25B4F4FACC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err="1">
                <a:latin typeface="Aptos"/>
              </a:rPr>
              <a:t>Beheersen</a:t>
            </a:r>
            <a:r>
              <a:rPr lang="en-US">
                <a:latin typeface="Aptos"/>
              </a:rPr>
              <a:t> </a:t>
            </a:r>
            <a:r>
              <a:rPr lang="en-US" err="1">
                <a:latin typeface="Aptos"/>
              </a:rPr>
              <a:t>risico's</a:t>
            </a:r>
            <a:r>
              <a:rPr lang="en-US">
                <a:latin typeface="Aptos"/>
              </a:rPr>
              <a:t> </a:t>
            </a:r>
            <a:r>
              <a:rPr lang="en-US" err="1">
                <a:latin typeface="Aptos"/>
              </a:rPr>
              <a:t>oprupsen</a:t>
            </a:r>
            <a:r>
              <a:rPr lang="en-US">
                <a:latin typeface="Aptos"/>
              </a:rPr>
              <a:t> in de </a:t>
            </a:r>
            <a:r>
              <a:rPr lang="en-US" err="1">
                <a:latin typeface="Aptos"/>
              </a:rPr>
              <a:t>praktijk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1795537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5F3DD8-0BAE-CBF3-7A73-0AA890B374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3F1C92-D93E-1D60-781C-2CC50A855F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Aptos"/>
              </a:rPr>
              <a:t>Wat is oprupsen? (1)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85FDBB-495F-E7DA-BD3F-B1B7F0712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42" y="1121176"/>
            <a:ext cx="6150250" cy="33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63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DB7032-4AD7-98A3-69C3-C90357639A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1560" y="1493520"/>
            <a:ext cx="7147836" cy="24939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6BD05-6D20-0BB3-0295-3996EF6BD5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ptos"/>
              </a:rPr>
              <a:t>Wat is oprupsen ? (2)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0DC1FB-5B72-D559-9304-A2AF1F9CD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842" y="1490207"/>
            <a:ext cx="6477000" cy="321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08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EA8BA2B-8187-8DD2-10D4-7B7675418C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0B9C1DC-7ACD-CF16-0566-E96EDA8AC9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/>
              <a:t>Wat is </a:t>
            </a:r>
            <a:r>
              <a:rPr lang="nl-NL" err="1"/>
              <a:t>oprupsen</a:t>
            </a:r>
            <a:r>
              <a:rPr lang="nl-NL"/>
              <a:t>? (3)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60D593D-D8AC-6F6C-0C33-7965949836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516438"/>
            <a:ext cx="1062038" cy="215900"/>
          </a:xfrm>
        </p:spPr>
        <p:txBody>
          <a:bodyPr/>
          <a:lstStyle/>
          <a:p>
            <a:fld id="{6C93B359-CF0D-4389-949E-16A33FCBB3EC}" type="slidenum">
              <a:rPr lang="nl-NL" smtClean="0"/>
              <a:t>4</a:t>
            </a:fld>
            <a:endParaRPr lang="nl-NL"/>
          </a:p>
        </p:txBody>
      </p:sp>
      <p:pic>
        <p:nvPicPr>
          <p:cNvPr id="8" name="Afbeelding 7" descr="Afbeelding met tekst, schermopname, ontwerp&#10;&#10;Door AI gegenereerde inhoud is mogelijk onjuist.">
            <a:extLst>
              <a:ext uri="{FF2B5EF4-FFF2-40B4-BE49-F238E27FC236}">
                <a16:creationId xmlns:a16="http://schemas.microsoft.com/office/drawing/2014/main" id="{907A570F-6284-6732-E704-9E4209999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4" t="11694" r="32450" b="10492"/>
          <a:stretch>
            <a:fillRect/>
          </a:stretch>
        </p:blipFill>
        <p:spPr>
          <a:xfrm rot="5400000">
            <a:off x="2897425" y="-985999"/>
            <a:ext cx="2153711" cy="5814961"/>
          </a:xfrm>
          <a:prstGeom prst="rect">
            <a:avLst/>
          </a:prstGeom>
        </p:spPr>
      </p:pic>
      <p:pic>
        <p:nvPicPr>
          <p:cNvPr id="10" name="Afbeelding 9" descr="Afbeelding met tekst, lijn, Perceel, diagram&#10;&#10;Door AI gegenereerde inhoud is mogelijk onjuist.">
            <a:extLst>
              <a:ext uri="{FF2B5EF4-FFF2-40B4-BE49-F238E27FC236}">
                <a16:creationId xmlns:a16="http://schemas.microsoft.com/office/drawing/2014/main" id="{98C8E5F1-8C61-C4B2-B34E-856BA60E6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" t="9967" r="9104"/>
          <a:stretch>
            <a:fillRect/>
          </a:stretch>
        </p:blipFill>
        <p:spPr>
          <a:xfrm>
            <a:off x="841486" y="2887924"/>
            <a:ext cx="6065005" cy="217194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290C7CB-757E-8CA5-1EDD-6AAE22190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083" y="759061"/>
            <a:ext cx="607763" cy="2324843"/>
          </a:xfrm>
          <a:prstGeom prst="rect">
            <a:avLst/>
          </a:prstGeom>
        </p:spPr>
      </p:pic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59EDDD66-24A9-6DA2-8926-70B1EA24318D}"/>
              </a:ext>
            </a:extLst>
          </p:cNvPr>
          <p:cNvCxnSpPr/>
          <p:nvPr/>
        </p:nvCxnSpPr>
        <p:spPr>
          <a:xfrm flipH="1" flipV="1">
            <a:off x="1566011" y="1613603"/>
            <a:ext cx="888167" cy="438463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71F75C4B-840F-6273-E2F3-B4BA26EC4CFF}"/>
              </a:ext>
            </a:extLst>
          </p:cNvPr>
          <p:cNvCxnSpPr>
            <a:cxnSpLocks/>
          </p:cNvCxnSpPr>
          <p:nvPr/>
        </p:nvCxnSpPr>
        <p:spPr>
          <a:xfrm>
            <a:off x="5705631" y="2052066"/>
            <a:ext cx="933138" cy="302976"/>
          </a:xfrm>
          <a:prstGeom prst="straightConnector1">
            <a:avLst/>
          </a:prstGeom>
          <a:ln w="57150">
            <a:solidFill>
              <a:srgbClr val="00B0F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vak 19">
            <a:extLst>
              <a:ext uri="{FF2B5EF4-FFF2-40B4-BE49-F238E27FC236}">
                <a16:creationId xmlns:a16="http://schemas.microsoft.com/office/drawing/2014/main" id="{31C29FAD-43D6-D2C5-8829-A1DDFFB4F03F}"/>
              </a:ext>
            </a:extLst>
          </p:cNvPr>
          <p:cNvSpPr txBox="1"/>
          <p:nvPr/>
        </p:nvSpPr>
        <p:spPr>
          <a:xfrm>
            <a:off x="3112799" y="851852"/>
            <a:ext cx="363862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050" b="1"/>
              <a:t>Heinenoord </a:t>
            </a:r>
            <a:br>
              <a:rPr lang="nl-NL" sz="1050" b="1"/>
            </a:br>
            <a:r>
              <a:rPr lang="nl-NL" sz="1050" b="1"/>
              <a:t>Horizontale trend [mm/jaar]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63B722B0-1F82-C87A-FFA2-ADF1C1C25E20}"/>
              </a:ext>
            </a:extLst>
          </p:cNvPr>
          <p:cNvSpPr txBox="1"/>
          <p:nvPr/>
        </p:nvSpPr>
        <p:spPr>
          <a:xfrm rot="1272341">
            <a:off x="3672296" y="1225746"/>
            <a:ext cx="1529586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l-NL" sz="1050" b="1">
                <a:solidFill>
                  <a:srgbClr val="FF0000"/>
                </a:solidFill>
              </a:rPr>
              <a:t>Opwaartse</a:t>
            </a:r>
            <a:r>
              <a:rPr lang="nl-NL" sz="1050" b="1"/>
              <a:t> </a:t>
            </a:r>
            <a:r>
              <a:rPr lang="nl-NL" sz="1050" b="1">
                <a:solidFill>
                  <a:srgbClr val="00B0F0"/>
                </a:solidFill>
              </a:rPr>
              <a:t>beweging</a:t>
            </a:r>
          </a:p>
        </p:txBody>
      </p:sp>
    </p:spTree>
    <p:extLst>
      <p:ext uri="{BB962C8B-B14F-4D97-AF65-F5344CB8AC3E}">
        <p14:creationId xmlns:p14="http://schemas.microsoft.com/office/powerpoint/2010/main" val="1749378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A36DBF-27B5-23CD-61B0-D366CC029F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Aptos"/>
              </a:rPr>
              <a:t>gg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B9219-36E9-4E3F-9B37-8AFF70867E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Aptos"/>
              </a:rPr>
              <a:t>Welke </a:t>
            </a:r>
            <a:r>
              <a:rPr lang="en-US" err="1">
                <a:latin typeface="Aptos"/>
              </a:rPr>
              <a:t>risico's</a:t>
            </a:r>
            <a:r>
              <a:rPr lang="en-US">
                <a:latin typeface="Aptos"/>
              </a:rPr>
              <a:t> ? (1)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4B2035-B261-CC46-6858-1D32E002F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1020" y="1562100"/>
            <a:ext cx="5257800" cy="2324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93FB8B-5BF9-737F-582F-D58782340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953" y="1824038"/>
            <a:ext cx="4676775" cy="18002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8BEA73-DDF7-AD0E-A070-A0B8C3E14E25}"/>
              </a:ext>
            </a:extLst>
          </p:cNvPr>
          <p:cNvSpPr txBox="1"/>
          <p:nvPr/>
        </p:nvSpPr>
        <p:spPr>
          <a:xfrm>
            <a:off x="714623" y="4095584"/>
            <a:ext cx="686396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/>
              <a:t>Geopend</a:t>
            </a:r>
            <a:r>
              <a:rPr lang="en-US" b="1"/>
              <a:t> in 1966. In 2005: verplaatsing </a:t>
            </a:r>
            <a:r>
              <a:rPr lang="en-US" b="1" err="1"/>
              <a:t>paalkoppen</a:t>
            </a:r>
            <a:r>
              <a:rPr lang="en-US" b="1"/>
              <a:t> moot 38 70 mm, moot 42 105 mm </a:t>
            </a:r>
            <a:r>
              <a:rPr lang="en-US" b="1" err="1"/>
              <a:t>en</a:t>
            </a:r>
            <a:r>
              <a:rPr lang="en-US" b="1"/>
              <a:t> moot 47 160 mm</a:t>
            </a:r>
          </a:p>
        </p:txBody>
      </p:sp>
    </p:spTree>
    <p:extLst>
      <p:ext uri="{BB962C8B-B14F-4D97-AF65-F5344CB8AC3E}">
        <p14:creationId xmlns:p14="http://schemas.microsoft.com/office/powerpoint/2010/main" val="3110342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97961E-A50C-522E-059A-7EC5BEF986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9EFAC-B0F1-642D-D70D-84CE28C223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Aptos"/>
              </a:rPr>
              <a:t>Welke </a:t>
            </a:r>
            <a:r>
              <a:rPr lang="en-US" err="1">
                <a:latin typeface="Aptos"/>
              </a:rPr>
              <a:t>risico's</a:t>
            </a:r>
            <a:r>
              <a:rPr lang="en-US">
                <a:latin typeface="Aptos"/>
              </a:rPr>
              <a:t>? (2)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03E9F2-5BEA-AB1C-0EFB-C3CE31A1D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720" y="941070"/>
            <a:ext cx="5242560" cy="378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90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7A47A-D391-8E87-4B83-AF3B414B6C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Aptos"/>
              </a:rPr>
              <a:t>Welke </a:t>
            </a:r>
            <a:r>
              <a:rPr lang="en-US" err="1">
                <a:latin typeface="Aptos"/>
              </a:rPr>
              <a:t>risico's</a:t>
            </a:r>
            <a:r>
              <a:rPr lang="en-US">
                <a:latin typeface="Aptos"/>
              </a:rPr>
              <a:t> (3)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7A860F-6EE8-474A-3027-7BCDE68E5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385" y="1102042"/>
            <a:ext cx="2647950" cy="3381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B53110-99BA-BB9F-D398-885458068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133" y="1363980"/>
            <a:ext cx="38385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50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4E3DDB-ED24-573F-74C5-9467BFBA61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28A5A-5B5B-3004-27C7-2FD1E05D41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err="1">
                <a:latin typeface="Aptos"/>
              </a:rPr>
              <a:t>Aanpassing</a:t>
            </a:r>
            <a:r>
              <a:rPr lang="en-US">
                <a:latin typeface="Aptos"/>
              </a:rPr>
              <a:t> </a:t>
            </a:r>
            <a:r>
              <a:rPr lang="en-US" err="1">
                <a:latin typeface="Aptos"/>
              </a:rPr>
              <a:t>toerit</a:t>
            </a:r>
            <a:r>
              <a:rPr lang="en-US">
                <a:latin typeface="Aptos"/>
              </a:rPr>
              <a:t> </a:t>
            </a:r>
            <a:r>
              <a:rPr lang="en-US" err="1">
                <a:latin typeface="Aptos"/>
              </a:rPr>
              <a:t>Eerste</a:t>
            </a:r>
            <a:r>
              <a:rPr lang="en-US">
                <a:latin typeface="Aptos"/>
              </a:rPr>
              <a:t> </a:t>
            </a:r>
            <a:r>
              <a:rPr lang="en-US" err="1">
                <a:latin typeface="Aptos"/>
              </a:rPr>
              <a:t>Coentunnel</a:t>
            </a:r>
            <a:r>
              <a:rPr lang="en-US">
                <a:latin typeface="Aptos"/>
              </a:rPr>
              <a:t> </a:t>
            </a:r>
            <a:r>
              <a:rPr lang="en-US" err="1">
                <a:latin typeface="Aptos"/>
              </a:rPr>
              <a:t>na</a:t>
            </a:r>
            <a:r>
              <a:rPr lang="en-US">
                <a:latin typeface="Aptos"/>
              </a:rPr>
              <a:t> </a:t>
            </a:r>
            <a:r>
              <a:rPr lang="en-US" err="1">
                <a:latin typeface="Aptos"/>
              </a:rPr>
              <a:t>bezwijken</a:t>
            </a:r>
            <a:r>
              <a:rPr lang="en-US">
                <a:latin typeface="Aptos"/>
              </a:rPr>
              <a:t> </a:t>
            </a:r>
            <a:r>
              <a:rPr lang="en-US" err="1">
                <a:latin typeface="Aptos"/>
              </a:rPr>
              <a:t>trekpalen</a:t>
            </a:r>
            <a:endParaRPr lang="en-US" err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F0D9F9-2372-F67B-D032-BD97E11952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074" t="14715" r="25391" b="20372"/>
          <a:stretch>
            <a:fillRect/>
          </a:stretch>
        </p:blipFill>
        <p:spPr>
          <a:xfrm>
            <a:off x="945000" y="1285875"/>
            <a:ext cx="4438059" cy="3334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7EFCA2-5FCE-CBF1-91A6-00A6A5F058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727" t="15130" r="46387" b="12242"/>
          <a:stretch>
            <a:fillRect/>
          </a:stretch>
        </p:blipFill>
        <p:spPr>
          <a:xfrm>
            <a:off x="5500688" y="1083981"/>
            <a:ext cx="3098610" cy="373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95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BCC922-9482-1D7D-9D6D-2411FF261C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800" b="1">
                <a:latin typeface="Aptos"/>
                <a:ea typeface="Verdana"/>
              </a:rPr>
              <a:t>Bezwijken </a:t>
            </a:r>
            <a:r>
              <a:rPr lang="en-US" sz="1800" b="1" err="1">
                <a:latin typeface="Aptos"/>
                <a:ea typeface="Verdana"/>
              </a:rPr>
              <a:t>stalen</a:t>
            </a:r>
            <a:r>
              <a:rPr lang="en-US" sz="1800" b="1">
                <a:latin typeface="Aptos"/>
                <a:ea typeface="Verdana"/>
              </a:rPr>
              <a:t> </a:t>
            </a:r>
            <a:r>
              <a:rPr lang="en-US" sz="1800" b="1" err="1">
                <a:latin typeface="Aptos"/>
                <a:ea typeface="Verdana"/>
              </a:rPr>
              <a:t>ankerstaven</a:t>
            </a:r>
            <a:r>
              <a:rPr lang="en-US" sz="1800" b="1">
                <a:latin typeface="Aptos"/>
                <a:ea typeface="Verdana"/>
              </a:rPr>
              <a:t>, </a:t>
            </a:r>
            <a:r>
              <a:rPr lang="en-US" sz="1800" b="1" err="1">
                <a:latin typeface="Aptos"/>
                <a:ea typeface="Verdana"/>
              </a:rPr>
              <a:t>zoals</a:t>
            </a:r>
            <a:r>
              <a:rPr lang="en-US" sz="1800" b="1">
                <a:latin typeface="Aptos"/>
                <a:ea typeface="Verdana"/>
              </a:rPr>
              <a:t> </a:t>
            </a:r>
            <a:r>
              <a:rPr lang="en-US" sz="1800" b="1" err="1">
                <a:latin typeface="Aptos"/>
                <a:ea typeface="Verdana"/>
              </a:rPr>
              <a:t>bij</a:t>
            </a:r>
            <a:r>
              <a:rPr lang="en-US" sz="1800" b="1">
                <a:latin typeface="Aptos"/>
                <a:ea typeface="Verdana"/>
              </a:rPr>
              <a:t> </a:t>
            </a:r>
            <a:r>
              <a:rPr lang="en-US" sz="1800" b="1" err="1">
                <a:latin typeface="Aptos"/>
                <a:ea typeface="Verdana"/>
              </a:rPr>
              <a:t>Vollenhoventunnel</a:t>
            </a:r>
            <a:r>
              <a:rPr lang="en-US" sz="1800" b="1">
                <a:latin typeface="Aptos"/>
                <a:ea typeface="Verdana"/>
              </a:rPr>
              <a:t> (begin 2024):</a:t>
            </a:r>
            <a:endParaRPr lang="en-US" sz="1800" b="1">
              <a:ea typeface="Verdana"/>
            </a:endParaRPr>
          </a:p>
          <a:p>
            <a:endParaRPr lang="en-US" sz="1800">
              <a:ea typeface="Verdana"/>
            </a:endParaRPr>
          </a:p>
          <a:p>
            <a:pPr>
              <a:buFont typeface="Wingdings"/>
              <a:buChar char="Ø"/>
            </a:pPr>
            <a:r>
              <a:rPr lang="en-US" b="1" err="1">
                <a:latin typeface="Aptos"/>
                <a:ea typeface="Verdana"/>
              </a:rPr>
              <a:t>mechanisch</a:t>
            </a:r>
            <a:r>
              <a:rPr lang="en-US" b="1">
                <a:latin typeface="Aptos"/>
                <a:ea typeface="Verdana"/>
              </a:rPr>
              <a:t> </a:t>
            </a:r>
            <a:r>
              <a:rPr lang="en-US" b="1" err="1">
                <a:latin typeface="Aptos"/>
                <a:ea typeface="Verdana"/>
              </a:rPr>
              <a:t>bezwijken</a:t>
            </a:r>
            <a:r>
              <a:rPr lang="en-US" b="1">
                <a:latin typeface="Aptos"/>
                <a:ea typeface="Verdana"/>
              </a:rPr>
              <a:t> </a:t>
            </a:r>
            <a:r>
              <a:rPr lang="en-US" b="1" err="1">
                <a:latin typeface="Aptos"/>
                <a:ea typeface="Verdana"/>
              </a:rPr>
              <a:t>als</a:t>
            </a:r>
            <a:r>
              <a:rPr lang="en-US" b="1">
                <a:latin typeface="Aptos"/>
                <a:ea typeface="Verdana"/>
              </a:rPr>
              <a:t> </a:t>
            </a:r>
            <a:r>
              <a:rPr lang="en-US" b="1" err="1">
                <a:latin typeface="Aptos"/>
                <a:ea typeface="Verdana"/>
              </a:rPr>
              <a:t>gevolg</a:t>
            </a:r>
            <a:r>
              <a:rPr lang="en-US" b="1">
                <a:latin typeface="Aptos"/>
                <a:ea typeface="Verdana"/>
              </a:rPr>
              <a:t> van </a:t>
            </a:r>
            <a:r>
              <a:rPr lang="en-US" b="1" err="1">
                <a:latin typeface="Aptos"/>
                <a:ea typeface="Verdana"/>
              </a:rPr>
              <a:t>overbelasting</a:t>
            </a:r>
            <a:r>
              <a:rPr lang="en-US" b="1">
                <a:latin typeface="Aptos"/>
                <a:ea typeface="Verdana"/>
              </a:rPr>
              <a:t> door </a:t>
            </a:r>
            <a:r>
              <a:rPr lang="en-US" b="1" err="1">
                <a:latin typeface="Aptos"/>
                <a:ea typeface="Verdana"/>
              </a:rPr>
              <a:t>buiging</a:t>
            </a:r>
            <a:r>
              <a:rPr lang="en-US" b="1">
                <a:latin typeface="Aptos"/>
                <a:ea typeface="Verdana"/>
              </a:rPr>
              <a:t> / </a:t>
            </a:r>
            <a:r>
              <a:rPr lang="en-US" b="1" err="1">
                <a:latin typeface="Aptos"/>
                <a:ea typeface="Verdana"/>
              </a:rPr>
              <a:t>vermoeiing</a:t>
            </a:r>
            <a:r>
              <a:rPr lang="en-US" b="1">
                <a:latin typeface="Aptos"/>
                <a:ea typeface="Verdana"/>
              </a:rPr>
              <a:t> van het </a:t>
            </a:r>
            <a:r>
              <a:rPr lang="en-US" b="1" err="1">
                <a:latin typeface="Aptos"/>
                <a:ea typeface="Verdana"/>
              </a:rPr>
              <a:t>staal</a:t>
            </a:r>
            <a:r>
              <a:rPr lang="en-US">
                <a:latin typeface="Aptos"/>
                <a:ea typeface="Verdana"/>
              </a:rPr>
              <a:t> </a:t>
            </a:r>
            <a:r>
              <a:rPr lang="en-US" b="1">
                <a:latin typeface="Aptos"/>
                <a:ea typeface="Verdana"/>
              </a:rPr>
              <a:t>met </a:t>
            </a:r>
            <a:r>
              <a:rPr lang="en-US" b="1" err="1">
                <a:latin typeface="Aptos"/>
                <a:ea typeface="Verdana"/>
              </a:rPr>
              <a:t>breukvlakken</a:t>
            </a:r>
            <a:r>
              <a:rPr lang="en-US" b="1">
                <a:latin typeface="Aptos"/>
                <a:ea typeface="Verdana"/>
              </a:rPr>
              <a:t> op </a:t>
            </a:r>
            <a:r>
              <a:rPr lang="en-US" b="1" err="1">
                <a:latin typeface="Aptos"/>
                <a:ea typeface="Verdana"/>
              </a:rPr>
              <a:t>ongeveer</a:t>
            </a:r>
            <a:r>
              <a:rPr lang="en-US" b="1">
                <a:latin typeface="Aptos"/>
                <a:ea typeface="Verdana"/>
              </a:rPr>
              <a:t> </a:t>
            </a:r>
            <a:r>
              <a:rPr lang="en-US" b="1" err="1">
                <a:latin typeface="Aptos"/>
                <a:ea typeface="Verdana"/>
              </a:rPr>
              <a:t>dezelfde</a:t>
            </a:r>
            <a:r>
              <a:rPr lang="en-US" b="1">
                <a:latin typeface="Aptos"/>
                <a:ea typeface="Verdana"/>
              </a:rPr>
              <a:t> </a:t>
            </a:r>
            <a:r>
              <a:rPr lang="en-US" b="1" err="1">
                <a:latin typeface="Aptos"/>
                <a:ea typeface="Verdana"/>
              </a:rPr>
              <a:t>diepte</a:t>
            </a:r>
            <a:r>
              <a:rPr lang="en-US" b="1">
                <a:latin typeface="Aptos"/>
                <a:ea typeface="Verdana"/>
              </a:rPr>
              <a:t>.</a:t>
            </a:r>
            <a:endParaRPr lang="en-US" b="1">
              <a:ea typeface="Verdana"/>
            </a:endParaRPr>
          </a:p>
          <a:p>
            <a:endParaRPr lang="en-US" b="1">
              <a:ea typeface="Verdana"/>
            </a:endParaRPr>
          </a:p>
          <a:p>
            <a:endParaRPr lang="en-US" b="1">
              <a:ea typeface="Verdana"/>
            </a:endParaRPr>
          </a:p>
          <a:p>
            <a:r>
              <a:rPr lang="en-US" sz="1600" b="1" err="1">
                <a:latin typeface="Aptos"/>
                <a:ea typeface="Verdana"/>
              </a:rPr>
              <a:t>Niet</a:t>
            </a:r>
            <a:r>
              <a:rPr lang="en-US" sz="1600" b="1">
                <a:latin typeface="Aptos"/>
                <a:ea typeface="Verdana"/>
              </a:rPr>
              <a:t> </a:t>
            </a:r>
            <a:r>
              <a:rPr lang="en-US" sz="1600" b="1" err="1">
                <a:latin typeface="Aptos"/>
                <a:ea typeface="Verdana"/>
              </a:rPr>
              <a:t>te</a:t>
            </a:r>
            <a:r>
              <a:rPr lang="en-US" sz="1600" b="1">
                <a:latin typeface="Aptos"/>
                <a:ea typeface="Verdana"/>
              </a:rPr>
              <a:t> </a:t>
            </a:r>
            <a:r>
              <a:rPr lang="en-US" sz="1600" b="1" err="1">
                <a:latin typeface="Aptos"/>
                <a:ea typeface="Verdana"/>
              </a:rPr>
              <a:t>verwarren</a:t>
            </a:r>
            <a:r>
              <a:rPr lang="en-US" sz="1600" b="1">
                <a:latin typeface="Aptos"/>
                <a:ea typeface="Verdana"/>
              </a:rPr>
              <a:t> met:</a:t>
            </a:r>
            <a:endParaRPr lang="en-US" sz="1600" b="1">
              <a:ea typeface="Verdana"/>
            </a:endParaRPr>
          </a:p>
          <a:p>
            <a:endParaRPr lang="en-US" sz="1600"/>
          </a:p>
          <a:p>
            <a:r>
              <a:rPr lang="en-US" sz="1800" err="1">
                <a:latin typeface="Aptos"/>
              </a:rPr>
              <a:t>Opdrijven</a:t>
            </a:r>
            <a:r>
              <a:rPr lang="en-US" sz="1800">
                <a:latin typeface="Aptos"/>
              </a:rPr>
              <a:t> </a:t>
            </a:r>
            <a:r>
              <a:rPr lang="en-US" sz="1800" err="1">
                <a:latin typeface="Aptos"/>
              </a:rPr>
              <a:t>Vlaketunnel</a:t>
            </a:r>
            <a:r>
              <a:rPr lang="en-US" sz="1800">
                <a:latin typeface="Aptos"/>
              </a:rPr>
              <a:t> (2010) </a:t>
            </a:r>
            <a:r>
              <a:rPr lang="en-US" sz="1800" err="1">
                <a:latin typeface="Aptos"/>
              </a:rPr>
              <a:t>en</a:t>
            </a:r>
            <a:r>
              <a:rPr lang="en-US" sz="1800">
                <a:latin typeface="Aptos"/>
              </a:rPr>
              <a:t> Prinses </a:t>
            </a:r>
            <a:r>
              <a:rPr lang="en-US" sz="1800" err="1">
                <a:latin typeface="Aptos"/>
              </a:rPr>
              <a:t>Margriettunnel</a:t>
            </a:r>
            <a:r>
              <a:rPr lang="en-US" sz="1800">
                <a:latin typeface="Aptos"/>
              </a:rPr>
              <a:t> (2022):</a:t>
            </a:r>
            <a:endParaRPr lang="en-US" sz="1800">
              <a:solidFill>
                <a:srgbClr val="FFFFFF"/>
              </a:solidFill>
              <a:latin typeface="Aptos"/>
            </a:endParaRPr>
          </a:p>
          <a:p>
            <a:endParaRPr lang="en-US" sz="1800">
              <a:solidFill>
                <a:srgbClr val="FFFFFF"/>
              </a:solidFill>
            </a:endParaRPr>
          </a:p>
          <a:p>
            <a:pPr marL="285750" indent="-285750">
              <a:buFont typeface="Wingdings,Sans-Serif"/>
              <a:buChar char="Ø"/>
            </a:pPr>
            <a:r>
              <a:rPr lang="en-US" b="1" err="1">
                <a:latin typeface="Aptos"/>
              </a:rPr>
              <a:t>scheurvormend</a:t>
            </a:r>
            <a:r>
              <a:rPr lang="en-US" b="1">
                <a:latin typeface="Aptos"/>
              </a:rPr>
              <a:t> </a:t>
            </a:r>
            <a:r>
              <a:rPr lang="en-US" b="1" err="1">
                <a:latin typeface="Aptos"/>
              </a:rPr>
              <a:t>corrosiemechanisme</a:t>
            </a:r>
            <a:r>
              <a:rPr lang="en-US" b="1">
                <a:latin typeface="Aptos"/>
              </a:rPr>
              <a:t> (</a:t>
            </a:r>
            <a:r>
              <a:rPr lang="en-US" b="1" err="1">
                <a:latin typeface="Aptos"/>
              </a:rPr>
              <a:t>spanningscorrosie</a:t>
            </a:r>
            <a:r>
              <a:rPr lang="en-US" b="1">
                <a:latin typeface="Aptos"/>
              </a:rPr>
              <a:t>). </a:t>
            </a:r>
            <a:endParaRPr lang="en-US">
              <a:latin typeface="Aptos"/>
            </a:endParaRPr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FE1F5-F900-EEE6-5F50-D276BAF70F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Aptos"/>
              </a:rPr>
              <a:t>Welke </a:t>
            </a:r>
            <a:r>
              <a:rPr lang="en-US" err="1">
                <a:latin typeface="Aptos"/>
              </a:rPr>
              <a:t>risico's</a:t>
            </a:r>
            <a:r>
              <a:rPr lang="en-US">
                <a:latin typeface="Aptos"/>
              </a:rPr>
              <a:t>? (4)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96314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5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81D5B"/>
      </a:accent1>
      <a:accent2>
        <a:srgbClr val="97BF0D"/>
      </a:accent2>
      <a:accent3>
        <a:srgbClr val="0095D8"/>
      </a:accent3>
      <a:accent4>
        <a:srgbClr val="EE7F00"/>
      </a:accent4>
      <a:accent5>
        <a:srgbClr val="3F2879"/>
      </a:accent5>
      <a:accent6>
        <a:srgbClr val="FFDD00"/>
      </a:accent6>
      <a:hlink>
        <a:srgbClr val="19C3FF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3F71239348CF4D8FBD40116C30397D" ma:contentTypeVersion="14" ma:contentTypeDescription="Een nieuw document maken." ma:contentTypeScope="" ma:versionID="22ab599869f3321f43027581dd652759">
  <xsd:schema xmlns:xsd="http://www.w3.org/2001/XMLSchema" xmlns:xs="http://www.w3.org/2001/XMLSchema" xmlns:p="http://schemas.microsoft.com/office/2006/metadata/properties" xmlns:ns2="8c19ffc2-3d59-44f1-a09b-047c91352782" xmlns:ns3="b3973bdd-4ec1-4afb-b284-c28a36a74e4a" targetNamespace="http://schemas.microsoft.com/office/2006/metadata/properties" ma:root="true" ma:fieldsID="472a1ea9f8f60a75592b9c7e4bb9774b" ns2:_="" ns3:_="">
    <xsd:import namespace="8c19ffc2-3d59-44f1-a09b-047c91352782"/>
    <xsd:import namespace="b3973bdd-4ec1-4afb-b284-c28a36a74e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19ffc2-3d59-44f1-a09b-047c913527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06eec0d3-a28a-4327-9628-3a6e240382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  <xsd:element name="Status" ma:index="21" nillable="true" ma:displayName="Status" ma:format="Dropdown" ma:internalName="Status">
      <xsd:simpleType>
        <xsd:restriction base="dms:Choice">
          <xsd:enumeration value="Lopend"/>
          <xsd:enumeration value="Afgeron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973bdd-4ec1-4afb-b284-c28a36a74e4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381ba2e-9fe5-4550-9254-2fe31891e18d}" ma:internalName="TaxCatchAll" ma:showField="CatchAllData" ma:web="b3973bdd-4ec1-4afb-b284-c28a36a74e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c19ffc2-3d59-44f1-a09b-047c91352782">
      <Terms xmlns="http://schemas.microsoft.com/office/infopath/2007/PartnerControls"/>
    </lcf76f155ced4ddcb4097134ff3c332f>
    <TaxCatchAll xmlns="b3973bdd-4ec1-4afb-b284-c28a36a74e4a" xsi:nil="true"/>
    <Status xmlns="8c19ffc2-3d59-44f1-a09b-047c91352782" xsi:nil="true"/>
  </documentManagement>
</p:properties>
</file>

<file path=customXml/itemProps1.xml><?xml version="1.0" encoding="utf-8"?>
<ds:datastoreItem xmlns:ds="http://schemas.openxmlformats.org/officeDocument/2006/customXml" ds:itemID="{78EDD10F-22EE-47BC-8ACB-23C7871D7E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3E7F11-042E-4643-A1D6-FFB62F4400E7}">
  <ds:schemaRefs>
    <ds:schemaRef ds:uri="8c19ffc2-3d59-44f1-a09b-047c91352782"/>
    <ds:schemaRef ds:uri="b3973bdd-4ec1-4afb-b284-c28a36a74e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F85E827-CEB6-4A7B-8FCD-A7ADC85B6A4C}">
  <ds:schemaRefs>
    <ds:schemaRef ds:uri="8c19ffc2-3d59-44f1-a09b-047c91352782"/>
    <ds:schemaRef ds:uri="b3973bdd-4ec1-4afb-b284-c28a36a74e4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367</Words>
  <Application>Microsoft Office PowerPoint</Application>
  <PresentationFormat>Diavoorstelling (16:9)</PresentationFormat>
  <Paragraphs>57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3" baseType="lpstr">
      <vt:lpstr>Verdana</vt:lpstr>
      <vt:lpstr>Aptos</vt:lpstr>
      <vt:lpstr>Calibri</vt:lpstr>
      <vt:lpstr>Wingdings</vt:lpstr>
      <vt:lpstr>Arial</vt:lpstr>
      <vt:lpstr>Wingdings,Sans-Serif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Caro Rietman</dc:creator>
  <cp:lastModifiedBy>Ellen van Eijk</cp:lastModifiedBy>
  <cp:revision>2</cp:revision>
  <cp:lastPrinted>2026-02-03T07:49:54Z</cp:lastPrinted>
  <dcterms:modified xsi:type="dcterms:W3CDTF">2026-05-28T14:08:28Z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0x010100CB3F71239348CF4D8FBD40116C30397D</vt:lpwstr>
  </property>
  <property fmtid="{D5CDD505-2E9C-101B-9397-08002B2CF9AE}" pid="3" name="MediaServiceImageTags">
    <vt:lpwstr/>
  </property>
</Properties>
</file>