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27.xml" ContentType="application/vnd.openxmlformats-officedocument.presentationml.slideLayout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2.xml" ContentType="application/vnd.openxmlformats-officedocument.drawingml.chart+xml"/>
  <Override PartName="/ppt/theme/theme8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Metadata/LabelInfo.xml" ContentType="application/vnd.ms-office.classificationlabel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6" r:id="rId2"/>
    <p:sldMasterId id="2147483682" r:id="rId3"/>
    <p:sldMasterId id="2147483802" r:id="rId4"/>
    <p:sldMasterId id="2147483785" r:id="rId5"/>
    <p:sldMasterId id="2147483773" r:id="rId6"/>
    <p:sldMasterId id="2147483774" r:id="rId7"/>
  </p:sldMasterIdLst>
  <p:notesMasterIdLst>
    <p:notesMasterId r:id="rId21"/>
  </p:notesMasterIdLst>
  <p:sldIdLst>
    <p:sldId id="256" r:id="rId8"/>
    <p:sldId id="257" r:id="rId9"/>
    <p:sldId id="258" r:id="rId10"/>
    <p:sldId id="259" r:id="rId11"/>
    <p:sldId id="264" r:id="rId12"/>
    <p:sldId id="260" r:id="rId13"/>
    <p:sldId id="277" r:id="rId14"/>
    <p:sldId id="266" r:id="rId15"/>
    <p:sldId id="274" r:id="rId16"/>
    <p:sldId id="273" r:id="rId17"/>
    <p:sldId id="275" r:id="rId18"/>
    <p:sldId id="276" r:id="rId19"/>
    <p:sldId id="263" r:id="rId2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" userDrawn="1">
          <p15:clr>
            <a:srgbClr val="A4A3A4"/>
          </p15:clr>
        </p15:guide>
        <p15:guide id="2" pos="40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43" autoAdjust="0"/>
  </p:normalViewPr>
  <p:slideViewPr>
    <p:cSldViewPr snapToGrid="0" snapToObjects="1">
      <p:cViewPr varScale="1">
        <p:scale>
          <a:sx n="105" d="100"/>
          <a:sy n="105" d="100"/>
        </p:scale>
        <p:origin x="828" y="114"/>
      </p:cViewPr>
      <p:guideLst>
        <p:guide orient="horz" pos="232"/>
        <p:guide pos="40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669430774278213"/>
          <c:y val="6.4020477285141306E-2"/>
          <c:w val="0.34805142904212483"/>
          <c:h val="0.79864982223883096"/>
        </c:manualLayout>
      </c:layout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Content</c:v>
                </c:pt>
              </c:strCache>
            </c:strRef>
          </c:tx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9D-4A31-B152-16E17B9B2E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9D-4A31-B152-16E17B9B2E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9D-4A31-B152-16E17B9B2E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9D-4A31-B152-16E17B9B2E5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Blad1!$A$2:$A$5</c:f>
              <c:strCache>
                <c:ptCount val="4"/>
                <c:pt idx="0">
                  <c:v>Info 1</c:v>
                </c:pt>
                <c:pt idx="1">
                  <c:v>Info 2</c:v>
                </c:pt>
                <c:pt idx="2">
                  <c:v>Info 3</c:v>
                </c:pt>
                <c:pt idx="3">
                  <c:v>Info 4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9D-4A31-B152-16E17B9B2E5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7686950459317588"/>
          <c:y val="0.94075897558207255"/>
          <c:w val="0.64382386212338205"/>
          <c:h val="5.92411069825152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Info 1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3-4A30-B373-70E72F91DFD9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Info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3-4A30-B373-70E72F91DFD9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Info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63-4A30-B373-70E72F91D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5526527"/>
        <c:axId val="446502015"/>
      </c:barChart>
      <c:catAx>
        <c:axId val="445526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502015"/>
        <c:crosses val="autoZero"/>
        <c:auto val="1"/>
        <c:lblAlgn val="ctr"/>
        <c:lblOffset val="100"/>
        <c:noMultiLvlLbl val="0"/>
      </c:catAx>
      <c:valAx>
        <c:axId val="446502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526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56188484251966"/>
          <c:y val="0.94359979722392262"/>
          <c:w val="0.28375110728346459"/>
          <c:h val="5.37718279644216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640B5-F1E4-CB44-89AF-B521291F69F7}" type="datetimeFigureOut">
              <a:rPr lang="nl-BE" smtClean="0"/>
              <a:t>18/09/2026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0A393-39A7-5C44-9942-E5E6E3DB97A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922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We belichten enkel het stukje veiligheid. Opleiding bij aanvang maar ook permanente vorming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A393-39A7-5C44-9942-E5E6E3DB97A7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8108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BINP één per tunnel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A393-39A7-5C44-9942-E5E6E3DB97A7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5661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F5BC7-4615-B935-32C3-160D9E28A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62C1DD0-A852-3E96-6CAF-993C7FD59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5E91F6B-868A-B8E6-A8FB-DDCAD46C2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MEV niet voldaan : 10 uur herstel of </a:t>
            </a:r>
            <a:r>
              <a:rPr lang="nl-BE" dirty="0" err="1"/>
              <a:t>mittigerende</a:t>
            </a:r>
            <a:r>
              <a:rPr lang="nl-BE" dirty="0"/>
              <a:t> maatregelen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87AFB29-34B0-46CB-9041-BB71F95D0B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A393-39A7-5C44-9942-E5E6E3DB97A7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5502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EABA8-6057-8511-F8BF-9F5418009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F4F3C45-5512-CB2E-27CF-EB4359C87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6F4E825-045D-7755-47E6-7B7D61591E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MEV niet voldaan : 10 uur herstel of </a:t>
            </a:r>
            <a:r>
              <a:rPr lang="nl-BE" dirty="0" err="1"/>
              <a:t>mittigerende</a:t>
            </a:r>
            <a:r>
              <a:rPr lang="nl-BE" dirty="0"/>
              <a:t> maatregelen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8086329-EF14-D20C-E477-FA577A2A27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A393-39A7-5C44-9942-E5E6E3DB97A7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4860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Camerasalvo is het richten van de camera’s naar een bepaald incident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A393-39A7-5C44-9942-E5E6E3DB97A7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22215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D6D0D3FB-DE49-5D46-81B2-9E2BF69EA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4918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0BB3378-C5FD-0E42-8B0F-1E66EE15FE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221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68E521F-019F-1C4A-8728-0564038533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56E3B219-2633-CA4F-8AF5-DBB60C0854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C64D2338-5654-1F4A-9C62-121157932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7B97786C-8004-0943-991A-184A22C0CD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5131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5174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0529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D4219415-A53B-2B41-90B9-5BABB65294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AE94913-E972-EE41-AB37-F6C7F66F31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78BD40C-9F65-7846-9B08-0C3F7E8879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00" y="5877000"/>
            <a:ext cx="2006045" cy="327600"/>
          </a:xfrm>
          <a:prstGeom prst="rect">
            <a:avLst/>
          </a:prstGeom>
        </p:spPr>
      </p:pic>
      <p:sp>
        <p:nvSpPr>
          <p:cNvPr id="19" name="Titel 28">
            <a:extLst>
              <a:ext uri="{FF2B5EF4-FFF2-40B4-BE49-F238E27FC236}">
                <a16:creationId xmlns:a16="http://schemas.microsoft.com/office/drawing/2014/main" id="{42A5EE27-DBC1-6A40-8B8E-82EA9D3E7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5605" y="1797222"/>
            <a:ext cx="7800789" cy="23437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0" name="Tijdelijke aanduiding voor tekst 32">
            <a:extLst>
              <a:ext uri="{FF2B5EF4-FFF2-40B4-BE49-F238E27FC236}">
                <a16:creationId xmlns:a16="http://schemas.microsoft.com/office/drawing/2014/main" id="{6DACC24D-78C0-C14E-B9A6-23AFD9BFC3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5606" y="4180122"/>
            <a:ext cx="780078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5" name="Tijdelijke aanduiding voor tekst 32">
            <a:extLst>
              <a:ext uri="{FF2B5EF4-FFF2-40B4-BE49-F238E27FC236}">
                <a16:creationId xmlns:a16="http://schemas.microsoft.com/office/drawing/2014/main" id="{CB788083-CA0D-D24B-8B18-9F58675CC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2760" y="5871600"/>
            <a:ext cx="4406400" cy="352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sp>
        <p:nvSpPr>
          <p:cNvPr id="9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8937" y="5871600"/>
            <a:ext cx="1627457" cy="352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7735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36FC954-2F44-964F-86CF-E29D3A207F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24025" y="1568450"/>
            <a:ext cx="9180409" cy="3721100"/>
          </a:xfrm>
          <a:prstGeom prst="rect">
            <a:avLst/>
          </a:prstGeom>
        </p:spPr>
        <p:txBody>
          <a:bodyPr anchor="ctr"/>
          <a:lstStyle>
            <a:lvl1pPr marL="514350" indent="-514350">
              <a:buClr>
                <a:schemeClr val="accent2"/>
              </a:buClr>
              <a:buSzPct val="50000"/>
              <a:buFont typeface="+mj-lt"/>
              <a:buAutoNum type="arabicPeriod"/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 dirty="0" err="1"/>
              <a:t>Chaptertitle</a:t>
            </a:r>
            <a:endParaRPr lang="nl-NL" dirty="0"/>
          </a:p>
          <a:p>
            <a:pPr lvl="0"/>
            <a:r>
              <a:rPr lang="nl-NL" dirty="0" err="1"/>
              <a:t>Chapter</a:t>
            </a:r>
            <a:r>
              <a:rPr lang="nl-BE" dirty="0" err="1"/>
              <a:t>title</a:t>
            </a:r>
            <a:endParaRPr lang="nl-BE" dirty="0"/>
          </a:p>
          <a:p>
            <a:pPr lvl="0"/>
            <a:r>
              <a:rPr lang="nl-NL" dirty="0" err="1"/>
              <a:t>Chapter</a:t>
            </a:r>
            <a:r>
              <a:rPr lang="nl-BE" dirty="0" err="1"/>
              <a:t>title</a:t>
            </a:r>
            <a:endParaRPr lang="nl-BE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4A00E1B-6954-564A-AF5B-F8E0E07540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8DA4520-533D-FC46-B423-04FB72E241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7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1079" y="2505041"/>
            <a:ext cx="9180612" cy="1847917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7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 err="1"/>
              <a:t>Chapter</a:t>
            </a:r>
            <a:br>
              <a:rPr lang="nl-NL" dirty="0"/>
            </a:br>
            <a:r>
              <a:rPr lang="nl-NL" dirty="0" err="1"/>
              <a:t>title</a:t>
            </a:r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84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3D7F391-6CD7-3445-99D8-816D3EA1D4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06797" y="2439096"/>
            <a:ext cx="9578403" cy="17792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nl-BE" dirty="0" err="1"/>
              <a:t>This</a:t>
            </a:r>
            <a:r>
              <a:rPr lang="nl-BE" dirty="0"/>
              <a:t> is a quote slide.</a:t>
            </a:r>
          </a:p>
          <a:p>
            <a:r>
              <a:rPr lang="nl-BE" dirty="0"/>
              <a:t>— xxx</a:t>
            </a:r>
            <a:endParaRPr lang="fr-FR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689B9A-DB81-B14F-9356-30B539086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75080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C8024A50-C834-4B4C-8F86-86D51C05A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61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" userDrawn="1">
          <p15:clr>
            <a:srgbClr val="FBAE40"/>
          </p15:clr>
        </p15:guide>
        <p15:guide id="2" pos="7446" userDrawn="1">
          <p15:clr>
            <a:srgbClr val="FBAE40"/>
          </p15:clr>
        </p15:guide>
        <p15:guide id="3" orient="horz" pos="36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D70334-D006-854B-BA49-9D20F1B8A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342339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1131745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Li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08F3A2BC-D0BC-C747-AA3B-0FF2A563B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666572" y="1779342"/>
            <a:ext cx="5137821" cy="453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6378844" y="1779342"/>
            <a:ext cx="5146586" cy="453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868218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+ 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1786070"/>
            <a:ext cx="5146585" cy="451217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6763" y="845232"/>
            <a:ext cx="4726425" cy="55768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8844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666279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83" userDrawn="1">
          <p15:clr>
            <a:srgbClr val="FBAE40"/>
          </p15:clr>
        </p15:guide>
        <p15:guide id="3" pos="726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+ Title + Tex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41D8F43-F467-6241-A72E-B8BAA360773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0" y="44892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F0E76C92-10B1-5746-8A5B-50335A732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1786071"/>
            <a:ext cx="5146585" cy="39874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8844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538071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Obje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6763" y="1786070"/>
            <a:ext cx="5146585" cy="45207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06763" y="845232"/>
            <a:ext cx="4726425" cy="55873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053879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3">
          <p15:clr>
            <a:srgbClr val="FBAE40"/>
          </p15:clr>
        </p15:guide>
        <p15:guide id="3" pos="726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Objec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CB18433-8BE9-BB40-A990-BEE1341FD4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38912" y="-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3DC0EF3F-9C1C-A547-8D7D-17031E942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6763" y="1786071"/>
            <a:ext cx="5146585" cy="39874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286472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3BB5F19F-D3C7-3A49-9867-D2A2A8E5B5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</a:defRPr>
            </a:lvl1pPr>
          </a:lstStyle>
          <a:p>
            <a:pPr algn="ctr"/>
            <a:r>
              <a:rPr lang="nl-BE" dirty="0" err="1"/>
              <a:t>Pie</a:t>
            </a:r>
            <a:r>
              <a:rPr lang="nl-BE" dirty="0"/>
              <a:t> </a:t>
            </a:r>
            <a:r>
              <a:rPr lang="nl-BE" dirty="0" err="1"/>
              <a:t>chart</a:t>
            </a:r>
            <a:r>
              <a:rPr lang="nl-BE" dirty="0"/>
              <a:t> </a:t>
            </a:r>
            <a:r>
              <a:rPr lang="nl-BE" dirty="0" err="1"/>
              <a:t>example</a:t>
            </a:r>
            <a:endParaRPr lang="nl-BE" dirty="0"/>
          </a:p>
        </p:txBody>
      </p:sp>
      <p:graphicFrame>
        <p:nvGraphicFramePr>
          <p:cNvPr id="10" name="Grafiek 5">
            <a:extLst>
              <a:ext uri="{FF2B5EF4-FFF2-40B4-BE49-F238E27FC236}">
                <a16:creationId xmlns:a16="http://schemas.microsoft.com/office/drawing/2014/main" id="{BB5CFF34-5D9F-474B-8C5B-879A3079F84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506473891"/>
              </p:ext>
            </p:extLst>
          </p:nvPr>
        </p:nvGraphicFramePr>
        <p:xfrm>
          <a:off x="0" y="1399648"/>
          <a:ext cx="12192000" cy="4695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76538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3">
            <a:extLst>
              <a:ext uri="{FF2B5EF4-FFF2-40B4-BE49-F238E27FC236}">
                <a16:creationId xmlns:a16="http://schemas.microsoft.com/office/drawing/2014/main" id="{D64CAAF9-474C-524F-9F49-FFC3F86198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</a:defRPr>
            </a:lvl1pPr>
          </a:lstStyle>
          <a:p>
            <a:pPr algn="ctr"/>
            <a:r>
              <a:rPr lang="nl-BE" dirty="0"/>
              <a:t>Column </a:t>
            </a:r>
            <a:r>
              <a:rPr lang="nl-BE" dirty="0" err="1"/>
              <a:t>chart</a:t>
            </a:r>
            <a:r>
              <a:rPr lang="nl-BE" dirty="0"/>
              <a:t> </a:t>
            </a:r>
            <a:r>
              <a:rPr lang="nl-BE" dirty="0" err="1"/>
              <a:t>example</a:t>
            </a:r>
            <a:endParaRPr lang="nl-BE" dirty="0"/>
          </a:p>
        </p:txBody>
      </p:sp>
      <p:graphicFrame>
        <p:nvGraphicFramePr>
          <p:cNvPr id="4" name="Grafiek 4">
            <a:extLst>
              <a:ext uri="{FF2B5EF4-FFF2-40B4-BE49-F238E27FC236}">
                <a16:creationId xmlns:a16="http://schemas.microsoft.com/office/drawing/2014/main" id="{56E3972B-35B5-A441-8D92-53F0787C25B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457357292"/>
              </p:ext>
            </p:extLst>
          </p:nvPr>
        </p:nvGraphicFramePr>
        <p:xfrm>
          <a:off x="2032000" y="1553029"/>
          <a:ext cx="8128000" cy="4582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57014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449E24F-1457-C441-87BA-E2660BD4AA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34400"/>
            <a:ext cx="12192000" cy="5223600"/>
          </a:xfrm>
          <a:prstGeom prst="rect">
            <a:avLst/>
          </a:prstGeom>
        </p:spPr>
      </p:pic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1. </a:t>
            </a:r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BE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1ACC805-6897-BC44-BC1E-3C12B8BFA9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B127527-812D-8B48-9226-19EBD26C57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993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34400"/>
            <a:ext cx="12192000" cy="5223600"/>
          </a:xfrm>
          <a:prstGeom prst="rect">
            <a:avLst/>
          </a:prstGeom>
        </p:spPr>
      </p:pic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1. </a:t>
            </a:r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BE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1ACC805-6897-BC44-BC1E-3C12B8BFA9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B127527-812D-8B48-9226-19EBD26C57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366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7B988CEB-0277-F24F-A6DB-DB8E4E98D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34400"/>
            <a:ext cx="12192000" cy="5223599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5730318-361E-1845-825B-37BE184BED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AE89601-BCD0-F047-8EF2-BCF0A7E4E3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9" name="Titel 28">
            <a:extLst>
              <a:ext uri="{FF2B5EF4-FFF2-40B4-BE49-F238E27FC236}">
                <a16:creationId xmlns:a16="http://schemas.microsoft.com/office/drawing/2014/main" id="{075D6290-91D2-F24A-BD56-BB897A714E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1. </a:t>
            </a:r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35171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7B988CEB-0277-F24F-A6DB-DB8E4E98D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85C66D8-F688-5644-91F9-D0F6234182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C9FB7BE-06A8-404E-AD31-B8BEE16B3E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63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306798" y="1306800"/>
            <a:ext cx="9300878" cy="4244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closing</a:t>
            </a:r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phrase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989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A5350FA6-7A12-8242-BC1E-5B8101F363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52E9BE-C5B0-2243-9B17-5CE4F5BEBD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306798" y="1306800"/>
            <a:ext cx="9300878" cy="4244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closing</a:t>
            </a:r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phrase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2871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Ontwikkelt </a:t>
            </a:r>
          </a:p>
          <a:p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Faciliteert </a:t>
            </a:r>
          </a:p>
          <a:p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Verbindt</a:t>
            </a:r>
          </a:p>
        </p:txBody>
      </p:sp>
    </p:spTree>
    <p:extLst>
      <p:ext uri="{BB962C8B-B14F-4D97-AF65-F5344CB8AC3E}">
        <p14:creationId xmlns:p14="http://schemas.microsoft.com/office/powerpoint/2010/main" val="37144067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Développe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Facilite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Rapproche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561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Develops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dirty="0" err="1"/>
              <a:t>Facilitates</a:t>
            </a:r>
            <a:endParaRPr lang="nl-BE" b="1" dirty="0"/>
          </a:p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Bringstogether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947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1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80" r:id="rId2"/>
    <p:sldLayoutId id="2147483777" r:id="rId3"/>
    <p:sldLayoutId id="2147483779" r:id="rId4"/>
    <p:sldLayoutId id="2147483778" r:id="rId5"/>
    <p:sldLayoutId id="2147483752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97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7" r:id="rId2"/>
    <p:sldLayoutId id="2147483794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9C57023-7CE4-824C-8E0E-D8797537E412}"/>
              </a:ext>
            </a:extLst>
          </p:cNvPr>
          <p:cNvSpPr/>
          <p:nvPr userDrawn="1"/>
        </p:nvSpPr>
        <p:spPr>
          <a:xfrm>
            <a:off x="0" y="6495880"/>
            <a:ext cx="12192000" cy="362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9222961-87D7-D445-A5B6-9CB31A193F8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8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92" r:id="rId3"/>
    <p:sldLayoutId id="2147483770" r:id="rId4"/>
    <p:sldLayoutId id="2147483782" r:id="rId5"/>
    <p:sldLayoutId id="2147483703" r:id="rId6"/>
    <p:sldLayoutId id="2147483783" r:id="rId7"/>
    <p:sldLayoutId id="2147483704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5" name="Afbeelding 5">
            <a:extLst>
              <a:ext uri="{FF2B5EF4-FFF2-40B4-BE49-F238E27FC236}">
                <a16:creationId xmlns:a16="http://schemas.microsoft.com/office/drawing/2014/main" id="{D9222961-87D7-D445-A5B6-9CB31A193F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0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95" r:id="rId2"/>
    <p:sldLayoutId id="2147483787" r:id="rId3"/>
    <p:sldLayoutId id="2147483793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A136B0-1AB2-9C47-AC9F-ACFCCD2DEA8D}"/>
              </a:ext>
            </a:extLst>
          </p:cNvPr>
          <p:cNvSpPr/>
          <p:nvPr userDrawn="1"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Afbeelding 6">
            <a:extLst>
              <a:ext uri="{FF2B5EF4-FFF2-40B4-BE49-F238E27FC236}">
                <a16:creationId xmlns:a16="http://schemas.microsoft.com/office/drawing/2014/main" id="{37A65FAF-7228-264A-8AFA-F74C32CDC4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4" name="Afbeelding 9">
            <a:extLst>
              <a:ext uri="{FF2B5EF4-FFF2-40B4-BE49-F238E27FC236}">
                <a16:creationId xmlns:a16="http://schemas.microsoft.com/office/drawing/2014/main" id="{20C8C401-6BA1-674F-B962-BAC7E365E0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94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7549CE-FD82-8448-A724-EC6236E59F6B}"/>
              </a:ext>
            </a:extLst>
          </p:cNvPr>
          <p:cNvSpPr/>
          <p:nvPr userDrawn="1"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Afbeelding 6">
            <a:extLst>
              <a:ext uri="{FF2B5EF4-FFF2-40B4-BE49-F238E27FC236}">
                <a16:creationId xmlns:a16="http://schemas.microsoft.com/office/drawing/2014/main" id="{AC581ACF-D180-594E-ADD8-444B928B320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4" name="Afbeelding 9">
            <a:extLst>
              <a:ext uri="{FF2B5EF4-FFF2-40B4-BE49-F238E27FC236}">
                <a16:creationId xmlns:a16="http://schemas.microsoft.com/office/drawing/2014/main" id="{F4667DEA-D29A-FB45-AAFA-03ADA78174C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96" r:id="rId2"/>
    <p:sldLayoutId id="2147483797" r:id="rId3"/>
    <p:sldLayoutId id="2147483798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Safety management tunnels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Tunnels </a:t>
            </a:r>
            <a:r>
              <a:rPr lang="en-GB" dirty="0" err="1"/>
              <a:t>beheerd</a:t>
            </a:r>
            <a:br>
              <a:rPr lang="en-GB" dirty="0"/>
            </a:br>
            <a:r>
              <a:rPr lang="en-GB" dirty="0"/>
              <a:t>door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controlekamer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Danny Somers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24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3544088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 err="1"/>
              <a:t>Organisatie</a:t>
            </a:r>
            <a:endParaRPr lang="en-GB" dirty="0"/>
          </a:p>
          <a:p>
            <a:r>
              <a:rPr lang="en-GB" dirty="0" err="1"/>
              <a:t>Documentatie</a:t>
            </a:r>
            <a:endParaRPr lang="en-GB" dirty="0"/>
          </a:p>
          <a:p>
            <a:r>
              <a:rPr lang="en-GB" dirty="0" err="1"/>
              <a:t>Praktijk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265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Organisatie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881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4</a:t>
            </a:fld>
            <a:endParaRPr lang="nl-BE" dirty="0"/>
          </a:p>
        </p:txBody>
      </p:sp>
      <p:pic>
        <p:nvPicPr>
          <p:cNvPr id="5" name="Afbeelding 4" descr="illustratie van spoorweg tunnel met trein icoon. 24864148 Vectorkunst bij Vecteezy">
            <a:extLst>
              <a:ext uri="{FF2B5EF4-FFF2-40B4-BE49-F238E27FC236}">
                <a16:creationId xmlns:a16="http://schemas.microsoft.com/office/drawing/2014/main" id="{1E8E04F6-4D71-4B87-F4E0-2B81AB4BB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321" y="2611810"/>
            <a:ext cx="900813" cy="89271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56DF578-8883-32C2-1193-CA6B669A4E4A}"/>
              </a:ext>
            </a:extLst>
          </p:cNvPr>
          <p:cNvSpPr txBox="1"/>
          <p:nvPr/>
        </p:nvSpPr>
        <p:spPr>
          <a:xfrm>
            <a:off x="3289723" y="3604304"/>
            <a:ext cx="1927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/>
              <a:t>Tunnels beheerd door een controlekamer</a:t>
            </a:r>
          </a:p>
        </p:txBody>
      </p:sp>
      <p:pic>
        <p:nvPicPr>
          <p:cNvPr id="7" name="Afbeelding 6" descr="controle kamer operator station icoon reeks 78338128 Vectorkunst bij Vecteezy">
            <a:extLst>
              <a:ext uri="{FF2B5EF4-FFF2-40B4-BE49-F238E27FC236}">
                <a16:creationId xmlns:a16="http://schemas.microsoft.com/office/drawing/2014/main" id="{AD1C4A95-5629-9259-CD6B-C79A30D5F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517" y="4210056"/>
            <a:ext cx="1209676" cy="1209676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F5BFE2D7-51B2-49C1-0016-28369051941A}"/>
              </a:ext>
            </a:extLst>
          </p:cNvPr>
          <p:cNvSpPr txBox="1"/>
          <p:nvPr/>
        </p:nvSpPr>
        <p:spPr>
          <a:xfrm>
            <a:off x="7039590" y="5192505"/>
            <a:ext cx="1669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dirty="0"/>
              <a:t>Controlekamers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828F5C59-7B13-0F14-26DB-52875640B326}"/>
              </a:ext>
            </a:extLst>
          </p:cNvPr>
          <p:cNvSpPr txBox="1"/>
          <p:nvPr/>
        </p:nvSpPr>
        <p:spPr>
          <a:xfrm>
            <a:off x="7352496" y="1632941"/>
            <a:ext cx="10438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SOC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70F7824-5A68-F145-63DB-D6D8F99587A8}"/>
              </a:ext>
            </a:extLst>
          </p:cNvPr>
          <p:cNvSpPr txBox="1"/>
          <p:nvPr/>
        </p:nvSpPr>
        <p:spPr>
          <a:xfrm>
            <a:off x="6884809" y="2212702"/>
            <a:ext cx="1927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/>
              <a:t>Security </a:t>
            </a:r>
            <a:r>
              <a:rPr lang="nl-BE" dirty="0" err="1"/>
              <a:t>Operation</a:t>
            </a:r>
            <a:r>
              <a:rPr lang="nl-BE" dirty="0"/>
              <a:t> Center</a:t>
            </a:r>
          </a:p>
        </p:txBody>
      </p:sp>
      <p:pic>
        <p:nvPicPr>
          <p:cNvPr id="11" name="Afbeelding 10" descr="Nationale Maatschappij der Belgische Spoorwegen - Wikipedia">
            <a:extLst>
              <a:ext uri="{FF2B5EF4-FFF2-40B4-BE49-F238E27FC236}">
                <a16:creationId xmlns:a16="http://schemas.microsoft.com/office/drawing/2014/main" id="{94E00190-D5A5-7020-0A18-28CD1A2DBB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8484" y="3058165"/>
            <a:ext cx="2215845" cy="1453145"/>
          </a:xfrm>
          <a:prstGeom prst="rect">
            <a:avLst/>
          </a:prstGeom>
        </p:spPr>
      </p:pic>
      <p:pic>
        <p:nvPicPr>
          <p:cNvPr id="12" name="Afbeelding 11" descr="Infrabel - Belgian Digital Infrastructure Association">
            <a:extLst>
              <a:ext uri="{FF2B5EF4-FFF2-40B4-BE49-F238E27FC236}">
                <a16:creationId xmlns:a16="http://schemas.microsoft.com/office/drawing/2014/main" id="{8E1EF5C3-25FD-3191-7C9E-A757AC19AA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378" y="2974032"/>
            <a:ext cx="2496723" cy="1248362"/>
          </a:xfrm>
          <a:prstGeom prst="rect">
            <a:avLst/>
          </a:prstGeom>
        </p:spPr>
      </p:pic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54A8D59F-7E1C-639A-30CC-46261F427E74}"/>
              </a:ext>
            </a:extLst>
          </p:cNvPr>
          <p:cNvCxnSpPr/>
          <p:nvPr/>
        </p:nvCxnSpPr>
        <p:spPr>
          <a:xfrm flipH="1" flipV="1">
            <a:off x="5216815" y="3840480"/>
            <a:ext cx="2155404" cy="763828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kstvak 17">
            <a:extLst>
              <a:ext uri="{FF2B5EF4-FFF2-40B4-BE49-F238E27FC236}">
                <a16:creationId xmlns:a16="http://schemas.microsoft.com/office/drawing/2014/main" id="{83C3E061-CDA8-B43E-5656-1A88E2AA1034}"/>
              </a:ext>
            </a:extLst>
          </p:cNvPr>
          <p:cNvSpPr txBox="1"/>
          <p:nvPr/>
        </p:nvSpPr>
        <p:spPr>
          <a:xfrm rot="1102803">
            <a:off x="5707323" y="3785308"/>
            <a:ext cx="98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Toezicht</a:t>
            </a:r>
          </a:p>
        </p:txBody>
      </p:sp>
      <p:cxnSp>
        <p:nvCxnSpPr>
          <p:cNvPr id="19" name="Rechte verbindingslijn met pijl 18">
            <a:extLst>
              <a:ext uri="{FF2B5EF4-FFF2-40B4-BE49-F238E27FC236}">
                <a16:creationId xmlns:a16="http://schemas.microsoft.com/office/drawing/2014/main" id="{CA4EEE58-4559-721C-F6A6-173BD3F92371}"/>
              </a:ext>
            </a:extLst>
          </p:cNvPr>
          <p:cNvCxnSpPr>
            <a:cxnSpLocks/>
          </p:cNvCxnSpPr>
          <p:nvPr/>
        </p:nvCxnSpPr>
        <p:spPr>
          <a:xfrm flipV="1">
            <a:off x="2623997" y="3058165"/>
            <a:ext cx="1098912" cy="469465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kstvak 21">
            <a:extLst>
              <a:ext uri="{FF2B5EF4-FFF2-40B4-BE49-F238E27FC236}">
                <a16:creationId xmlns:a16="http://schemas.microsoft.com/office/drawing/2014/main" id="{C9DB2ED5-417C-A775-1130-10C74C63BDC9}"/>
              </a:ext>
            </a:extLst>
          </p:cNvPr>
          <p:cNvSpPr txBox="1"/>
          <p:nvPr/>
        </p:nvSpPr>
        <p:spPr>
          <a:xfrm rot="20145810">
            <a:off x="2379699" y="2615826"/>
            <a:ext cx="1216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Beheer en exploitatie</a:t>
            </a:r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9D8F80AC-275C-085A-04C1-381B7D4858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4265" y="2903897"/>
            <a:ext cx="1176303" cy="1158833"/>
          </a:xfrm>
          <a:prstGeom prst="rect">
            <a:avLst/>
          </a:prstGeom>
        </p:spPr>
      </p:pic>
      <p:sp>
        <p:nvSpPr>
          <p:cNvPr id="24" name="Ovaal 23">
            <a:extLst>
              <a:ext uri="{FF2B5EF4-FFF2-40B4-BE49-F238E27FC236}">
                <a16:creationId xmlns:a16="http://schemas.microsoft.com/office/drawing/2014/main" id="{8F8EF500-B38F-61E6-0064-2B6B7CBD0D68}"/>
              </a:ext>
            </a:extLst>
          </p:cNvPr>
          <p:cNvSpPr/>
          <p:nvPr/>
        </p:nvSpPr>
        <p:spPr>
          <a:xfrm>
            <a:off x="6518226" y="1455916"/>
            <a:ext cx="2629659" cy="4762004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9AAAF0A0-3613-8B85-141F-A6701958A7C3}"/>
              </a:ext>
            </a:extLst>
          </p:cNvPr>
          <p:cNvSpPr/>
          <p:nvPr/>
        </p:nvSpPr>
        <p:spPr>
          <a:xfrm>
            <a:off x="6095999" y="1119367"/>
            <a:ext cx="5400000" cy="5400000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31" name="Verbindingslijn: gekromd 30">
            <a:extLst>
              <a:ext uri="{FF2B5EF4-FFF2-40B4-BE49-F238E27FC236}">
                <a16:creationId xmlns:a16="http://schemas.microsoft.com/office/drawing/2014/main" id="{23043F23-442E-0058-7CC3-FE37AD57E718}"/>
              </a:ext>
            </a:extLst>
          </p:cNvPr>
          <p:cNvCxnSpPr>
            <a:stCxn id="12" idx="2"/>
          </p:cNvCxnSpPr>
          <p:nvPr/>
        </p:nvCxnSpPr>
        <p:spPr>
          <a:xfrm rot="16200000" flipH="1">
            <a:off x="3758144" y="2010990"/>
            <a:ext cx="1070042" cy="5492850"/>
          </a:xfrm>
          <a:prstGeom prst="curvedConnector2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2" name="Tekstvak 31">
            <a:extLst>
              <a:ext uri="{FF2B5EF4-FFF2-40B4-BE49-F238E27FC236}">
                <a16:creationId xmlns:a16="http://schemas.microsoft.com/office/drawing/2014/main" id="{39ECCBDB-54AC-3946-45C7-CA52FB749DD8}"/>
              </a:ext>
            </a:extLst>
          </p:cNvPr>
          <p:cNvSpPr txBox="1"/>
          <p:nvPr/>
        </p:nvSpPr>
        <p:spPr>
          <a:xfrm rot="489249">
            <a:off x="2783890" y="4689502"/>
            <a:ext cx="2999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Opleiding &amp; Evaluatie (tunnel)</a:t>
            </a:r>
          </a:p>
        </p:txBody>
      </p:sp>
      <p:pic>
        <p:nvPicPr>
          <p:cNvPr id="33" name="Afbeelding 32" descr="Documentatie Vector pictogram 351308 Vectorkunst bij Vecteezy">
            <a:extLst>
              <a:ext uri="{FF2B5EF4-FFF2-40B4-BE49-F238E27FC236}">
                <a16:creationId xmlns:a16="http://schemas.microsoft.com/office/drawing/2014/main" id="{2BA5A008-707F-0F7C-2D9E-2CDAAC1560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6016" y="5013589"/>
            <a:ext cx="1321520" cy="1321520"/>
          </a:xfrm>
          <a:prstGeom prst="rect">
            <a:avLst/>
          </a:prstGeom>
        </p:spPr>
      </p:pic>
      <p:cxnSp>
        <p:nvCxnSpPr>
          <p:cNvPr id="34" name="Rechte verbindingslijn met pijl 33">
            <a:extLst>
              <a:ext uri="{FF2B5EF4-FFF2-40B4-BE49-F238E27FC236}">
                <a16:creationId xmlns:a16="http://schemas.microsoft.com/office/drawing/2014/main" id="{CC74B5BF-D2D8-26B8-A2E1-B358F23AD4CB}"/>
              </a:ext>
            </a:extLst>
          </p:cNvPr>
          <p:cNvCxnSpPr>
            <a:cxnSpLocks/>
          </p:cNvCxnSpPr>
          <p:nvPr/>
        </p:nvCxnSpPr>
        <p:spPr>
          <a:xfrm>
            <a:off x="661909" y="4210056"/>
            <a:ext cx="1194107" cy="1423981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7" name="Tekstvak 36">
            <a:extLst>
              <a:ext uri="{FF2B5EF4-FFF2-40B4-BE49-F238E27FC236}">
                <a16:creationId xmlns:a16="http://schemas.microsoft.com/office/drawing/2014/main" id="{5006E53B-0FEB-F6FB-5853-83D28A851AAD}"/>
              </a:ext>
            </a:extLst>
          </p:cNvPr>
          <p:cNvSpPr txBox="1"/>
          <p:nvPr/>
        </p:nvSpPr>
        <p:spPr>
          <a:xfrm rot="3004847">
            <a:off x="643956" y="4303490"/>
            <a:ext cx="1527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/>
              <a:t>Documenten-opmaak</a:t>
            </a:r>
          </a:p>
        </p:txBody>
      </p:sp>
      <p:cxnSp>
        <p:nvCxnSpPr>
          <p:cNvPr id="46" name="Rechte verbindingslijn met pijl 45">
            <a:extLst>
              <a:ext uri="{FF2B5EF4-FFF2-40B4-BE49-F238E27FC236}">
                <a16:creationId xmlns:a16="http://schemas.microsoft.com/office/drawing/2014/main" id="{589CA6D9-73DB-1A31-5C57-F64B3467DEA0}"/>
              </a:ext>
            </a:extLst>
          </p:cNvPr>
          <p:cNvCxnSpPr>
            <a:cxnSpLocks/>
          </p:cNvCxnSpPr>
          <p:nvPr/>
        </p:nvCxnSpPr>
        <p:spPr>
          <a:xfrm flipV="1">
            <a:off x="3177536" y="5292436"/>
            <a:ext cx="3845838" cy="446197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Ovaal 12">
            <a:extLst>
              <a:ext uri="{FF2B5EF4-FFF2-40B4-BE49-F238E27FC236}">
                <a16:creationId xmlns:a16="http://schemas.microsoft.com/office/drawing/2014/main" id="{40531C92-6D53-08F0-6098-3EE1EEFFA11B}"/>
              </a:ext>
            </a:extLst>
          </p:cNvPr>
          <p:cNvSpPr/>
          <p:nvPr/>
        </p:nvSpPr>
        <p:spPr>
          <a:xfrm>
            <a:off x="86354" y="1092875"/>
            <a:ext cx="5400000" cy="5400000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6C29FA60-BFF5-5E60-64CE-FEE44852D240}"/>
              </a:ext>
            </a:extLst>
          </p:cNvPr>
          <p:cNvSpPr txBox="1">
            <a:spLocks/>
          </p:cNvSpPr>
          <p:nvPr/>
        </p:nvSpPr>
        <p:spPr>
          <a:xfrm>
            <a:off x="835884" y="334703"/>
            <a:ext cx="5146585" cy="4785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b="1" dirty="0" err="1">
                <a:solidFill>
                  <a:schemeClr val="accent1">
                    <a:lumMod val="75000"/>
                  </a:schemeClr>
                </a:solidFill>
              </a:rPr>
              <a:t>Organisatie</a:t>
            </a: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3600" b="1" dirty="0" err="1">
                <a:solidFill>
                  <a:schemeClr val="accent1">
                    <a:lumMod val="75000"/>
                  </a:schemeClr>
                </a:solidFill>
              </a:rPr>
              <a:t>tunnelbeheer</a:t>
            </a:r>
            <a:endParaRPr lang="en-GB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215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BC79E-55CF-B891-555A-494805394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3A130-DBC1-9CF9-10CE-EE3FC890C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Documentatie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4091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6</a:t>
            </a:fld>
            <a:endParaRPr lang="nl-B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 err="1"/>
              <a:t>Documentatie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1"/>
          </p:nvPr>
        </p:nvSpPr>
        <p:spPr>
          <a:xfrm>
            <a:off x="684183" y="964222"/>
            <a:ext cx="5146585" cy="478554"/>
          </a:xfrm>
        </p:spPr>
        <p:txBody>
          <a:bodyPr/>
          <a:lstStyle/>
          <a:p>
            <a:r>
              <a:rPr lang="en-GB" dirty="0" err="1"/>
              <a:t>Documentatiestroom</a:t>
            </a:r>
            <a:endParaRPr lang="en-GB" dirty="0"/>
          </a:p>
        </p:txBody>
      </p:sp>
      <p:pic>
        <p:nvPicPr>
          <p:cNvPr id="7" name="Afbeelding 6" descr="Documentatie Vector pictogram 351308 Vectorkunst bij Vecteezy">
            <a:extLst>
              <a:ext uri="{FF2B5EF4-FFF2-40B4-BE49-F238E27FC236}">
                <a16:creationId xmlns:a16="http://schemas.microsoft.com/office/drawing/2014/main" id="{D6265C26-8BD0-3F66-000A-D7151BB96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35" y="1744848"/>
            <a:ext cx="3924432" cy="3924432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47E17B50-9B5C-A855-6BDC-7C066FE5E6BD}"/>
              </a:ext>
            </a:extLst>
          </p:cNvPr>
          <p:cNvSpPr txBox="1"/>
          <p:nvPr/>
        </p:nvSpPr>
        <p:spPr>
          <a:xfrm>
            <a:off x="899225" y="1998904"/>
            <a:ext cx="493154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BINP Bijzonder Intern </a:t>
            </a:r>
            <a:r>
              <a:rPr lang="nl-BE" dirty="0" err="1"/>
              <a:t>NoodPlan</a:t>
            </a:r>
            <a:endParaRPr lang="nl-BE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l-BE" dirty="0"/>
              <a:t>Opgesteld volgens TSI SRT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CR </a:t>
            </a:r>
            <a:r>
              <a:rPr lang="nl-BE" dirty="0" err="1"/>
              <a:t>Intructies</a:t>
            </a:r>
            <a:r>
              <a:rPr lang="nl-BE" dirty="0"/>
              <a:t> Control Room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l-BE" dirty="0"/>
              <a:t>Instructies voor de operatoren</a:t>
            </a:r>
            <a:br>
              <a:rPr lang="nl-BE" dirty="0"/>
            </a:br>
            <a:r>
              <a:rPr lang="nl-BE" dirty="0"/>
              <a:t>van de controlekamer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PO Plaatselijke onderrichtingen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l-BE" dirty="0"/>
              <a:t>Verplicht te kennen onderrichtingen voor </a:t>
            </a:r>
            <a:br>
              <a:rPr lang="nl-BE" dirty="0"/>
            </a:br>
            <a:r>
              <a:rPr lang="nl-BE" dirty="0"/>
              <a:t>iedereen die die een tunnel wil betreden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Nota’s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l-BE" dirty="0"/>
              <a:t>Officiële communicatie rond tijdelijke</a:t>
            </a:r>
            <a:br>
              <a:rPr lang="nl-BE" dirty="0"/>
            </a:br>
            <a:r>
              <a:rPr lang="nl-BE" dirty="0"/>
              <a:t>wijzigingen aan procedures.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61675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E542C-5E54-B35E-9169-3BC055068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CED34-B46D-8552-4FBA-69186D4C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Praktijk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1113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92CC9-2777-36E7-E6BB-2B07180CE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FA1B2B-2C04-F36F-6303-43241323A3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8</a:t>
            </a:fld>
            <a:endParaRPr lang="nl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25AEBB-3711-22AC-B71D-0F94D4733A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 err="1"/>
              <a:t>Praktijk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0AF73E-A753-6556-22CF-8F3527A69CE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4183" y="964222"/>
            <a:ext cx="5146585" cy="478554"/>
          </a:xfrm>
        </p:spPr>
        <p:txBody>
          <a:bodyPr/>
          <a:lstStyle/>
          <a:p>
            <a:r>
              <a:rPr lang="en-GB" dirty="0"/>
              <a:t>In de </a:t>
            </a:r>
            <a:r>
              <a:rPr lang="en-GB" dirty="0" err="1"/>
              <a:t>praktijk</a:t>
            </a:r>
            <a:endParaRPr lang="en-GB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1A8BBCC-08E1-18E5-9DCE-36C79783F144}"/>
              </a:ext>
            </a:extLst>
          </p:cNvPr>
          <p:cNvSpPr txBox="1"/>
          <p:nvPr/>
        </p:nvSpPr>
        <p:spPr>
          <a:xfrm>
            <a:off x="4745814" y="2074641"/>
            <a:ext cx="62700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De veilige uitbating van een tunnel is geschoeid op 5 pijlers:</a:t>
            </a:r>
          </a:p>
          <a:p>
            <a:endParaRPr lang="nl-BE" dirty="0"/>
          </a:p>
          <a:p>
            <a:pPr marL="342900" indent="-342900">
              <a:buAutoNum type="arabicParenR"/>
            </a:pPr>
            <a:r>
              <a:rPr lang="nl-BE" dirty="0"/>
              <a:t>De snelle detectie van brand</a:t>
            </a:r>
          </a:p>
          <a:p>
            <a:pPr marL="342900" indent="-342900">
              <a:buAutoNum type="arabicParenR"/>
            </a:pPr>
            <a:r>
              <a:rPr lang="nl-BE" dirty="0"/>
              <a:t>Het onmiddellijk kunnen verbieden van treinverkeer in en naar de tunnel</a:t>
            </a:r>
          </a:p>
          <a:p>
            <a:pPr marL="342900" indent="-342900">
              <a:buAutoNum type="arabicParenR"/>
            </a:pPr>
            <a:r>
              <a:rPr lang="nl-BE" dirty="0"/>
              <a:t>Aanwezigheid van evacuatiemogelijkheden en verlichting</a:t>
            </a:r>
          </a:p>
          <a:p>
            <a:pPr marL="342900" indent="-342900">
              <a:buAutoNum type="arabicParenR"/>
            </a:pPr>
            <a:r>
              <a:rPr lang="nl-BE" dirty="0"/>
              <a:t>De snelle opstart van brandscenario’s</a:t>
            </a:r>
          </a:p>
          <a:p>
            <a:pPr marL="342900" indent="-342900">
              <a:buAutoNum type="arabicParenR"/>
            </a:pPr>
            <a:r>
              <a:rPr lang="nl-BE" dirty="0"/>
              <a:t>Beschikbaarheid van bluswater </a:t>
            </a:r>
          </a:p>
          <a:p>
            <a:pPr marL="342900" indent="-342900">
              <a:buAutoNum type="arabicParenR"/>
            </a:pPr>
            <a:endParaRPr lang="nl-BE" dirty="0"/>
          </a:p>
          <a:p>
            <a:r>
              <a:rPr lang="nl-BE" dirty="0"/>
              <a:t>Aan deze voorwaarden moet voldaan zijn om een tunnel in exploitatie te houden. Bij Infrabel gekend onder:</a:t>
            </a:r>
          </a:p>
          <a:p>
            <a:endParaRPr lang="nl-BE" dirty="0"/>
          </a:p>
          <a:p>
            <a:pPr algn="ctr"/>
            <a:r>
              <a:rPr lang="nl-BE" dirty="0">
                <a:solidFill>
                  <a:srgbClr val="FF0000"/>
                </a:solidFill>
              </a:rPr>
              <a:t>MEV : Minimale </a:t>
            </a:r>
            <a:r>
              <a:rPr lang="nl-BE" dirty="0" err="1">
                <a:solidFill>
                  <a:srgbClr val="FF0000"/>
                </a:solidFill>
              </a:rPr>
              <a:t>ExploitatieVoorwaarden</a:t>
            </a:r>
            <a:endParaRPr lang="nl-BE" dirty="0">
              <a:solidFill>
                <a:srgbClr val="FF0000"/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nl-BE" dirty="0"/>
          </a:p>
        </p:txBody>
      </p:sp>
      <p:pic>
        <p:nvPicPr>
          <p:cNvPr id="2" name="Afbeelding 1" descr="Brand in een tunnel stock illustratie. Illustratie van nacht - 53533285">
            <a:extLst>
              <a:ext uri="{FF2B5EF4-FFF2-40B4-BE49-F238E27FC236}">
                <a16:creationId xmlns:a16="http://schemas.microsoft.com/office/drawing/2014/main" id="{0CAC41CA-3F7F-2A3D-E501-8F1E478C4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49" y="2070362"/>
            <a:ext cx="3978876" cy="397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22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67A54-E1C7-C90D-AF64-83C34E9B7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6520C-E8CE-4748-DAD5-39F1CD75B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9</a:t>
            </a:fld>
            <a:endParaRPr lang="nl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6314E7-4701-03E8-8F6B-89D5045CF5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 err="1"/>
              <a:t>Praktijk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790F36-D857-44E7-BE3C-1F3EC3E4859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4183" y="964222"/>
            <a:ext cx="5146585" cy="478554"/>
          </a:xfrm>
        </p:spPr>
        <p:txBody>
          <a:bodyPr/>
          <a:lstStyle/>
          <a:p>
            <a:r>
              <a:rPr lang="en-GB" dirty="0"/>
              <a:t>In de </a:t>
            </a:r>
            <a:r>
              <a:rPr lang="en-GB" dirty="0" err="1"/>
              <a:t>praktijk</a:t>
            </a:r>
            <a:endParaRPr lang="en-GB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47F373A-0998-54E0-689E-F8E1F92B7C68}"/>
              </a:ext>
            </a:extLst>
          </p:cNvPr>
          <p:cNvSpPr txBox="1"/>
          <p:nvPr/>
        </p:nvSpPr>
        <p:spPr>
          <a:xfrm>
            <a:off x="4736578" y="2905638"/>
            <a:ext cx="62700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Wanneer aan de MEV niet voldaan wordt</a:t>
            </a:r>
          </a:p>
          <a:p>
            <a:endParaRPr lang="nl-BE" dirty="0"/>
          </a:p>
          <a:p>
            <a:r>
              <a:rPr lang="nl-BE" dirty="0"/>
              <a:t>of: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Hertelling vindt plaats binnen 10u na aanvang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Mitigerende maatregelen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  <a:p>
            <a:r>
              <a:rPr lang="nl-BE" dirty="0"/>
              <a:t>Indien geen van beide uitvoerbaar wordt de tunnel gesloten na 10u.</a:t>
            </a:r>
          </a:p>
        </p:txBody>
      </p:sp>
      <p:pic>
        <p:nvPicPr>
          <p:cNvPr id="3" name="Afbeelding 2" descr="spoorweg tunnel Ingang met trein sporen icoon 74359148 Vectorkunst bij Vecteezy">
            <a:extLst>
              <a:ext uri="{FF2B5EF4-FFF2-40B4-BE49-F238E27FC236}">
                <a16:creationId xmlns:a16="http://schemas.microsoft.com/office/drawing/2014/main" id="{10053AED-7964-8526-2A55-243332666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83" y="1958110"/>
            <a:ext cx="3795740" cy="3795740"/>
          </a:xfrm>
          <a:prstGeom prst="rect">
            <a:avLst/>
          </a:prstGeom>
        </p:spPr>
      </p:pic>
      <p:sp>
        <p:nvSpPr>
          <p:cNvPr id="9" name="Kruis 8">
            <a:extLst>
              <a:ext uri="{FF2B5EF4-FFF2-40B4-BE49-F238E27FC236}">
                <a16:creationId xmlns:a16="http://schemas.microsoft.com/office/drawing/2014/main" id="{676E859C-90AC-E78B-D01F-66EF2EA7935B}"/>
              </a:ext>
            </a:extLst>
          </p:cNvPr>
          <p:cNvSpPr/>
          <p:nvPr/>
        </p:nvSpPr>
        <p:spPr>
          <a:xfrm rot="2699528">
            <a:off x="850235" y="2082598"/>
            <a:ext cx="3463636" cy="3546763"/>
          </a:xfrm>
          <a:prstGeom prst="plus">
            <a:avLst>
              <a:gd name="adj" fmla="val 42067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89942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E2ABA76-38E9-178A-52E9-A64A332551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BE" dirty="0"/>
              <a:t>Praktijk</a:t>
            </a:r>
            <a:endParaRPr lang="en-GB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77E5553-D5DC-6CF3-6AEB-2B979FDF1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64516" y="3424353"/>
            <a:ext cx="565240" cy="365125"/>
          </a:xfrm>
        </p:spPr>
        <p:txBody>
          <a:bodyPr/>
          <a:lstStyle/>
          <a:p>
            <a:fld id="{070B80B4-B953-6547-A044-6E303DFD4AF3}" type="slidenum">
              <a:rPr lang="nl-BE" smtClean="0"/>
              <a:pPr/>
              <a:t>10</a:t>
            </a:fld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5FA9CCF-6EC2-6587-9450-DAAAF269FD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6572" y="653080"/>
            <a:ext cx="10858858" cy="478554"/>
          </a:xfrm>
        </p:spPr>
        <p:txBody>
          <a:bodyPr/>
          <a:lstStyle/>
          <a:p>
            <a:r>
              <a:rPr lang="nl-BE" dirty="0"/>
              <a:t>Detectie </a:t>
            </a:r>
            <a:r>
              <a:rPr lang="nl-BE" dirty="0">
                <a:sym typeface="Wingdings" panose="05000000000000000000" pitchFamily="2" charset="2"/>
              </a:rPr>
              <a:t> </a:t>
            </a:r>
            <a:r>
              <a:rPr lang="nl-BE" dirty="0"/>
              <a:t>Alarm			</a:t>
            </a:r>
            <a:endParaRPr lang="en-GB" dirty="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01A32BE-BCFE-C4A2-F1C6-D82C764A9432}"/>
              </a:ext>
            </a:extLst>
          </p:cNvPr>
          <p:cNvSpPr/>
          <p:nvPr/>
        </p:nvSpPr>
        <p:spPr>
          <a:xfrm>
            <a:off x="680113" y="1446792"/>
            <a:ext cx="1820318" cy="7585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/>
              <a:t>Detectie</a:t>
            </a:r>
            <a:br>
              <a:rPr lang="nl-BE" sz="1600" dirty="0"/>
            </a:br>
            <a:endParaRPr lang="en-GB" sz="1600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55967B74-0205-7D3A-99C3-9C57653B9A52}"/>
              </a:ext>
            </a:extLst>
          </p:cNvPr>
          <p:cNvSpPr/>
          <p:nvPr/>
        </p:nvSpPr>
        <p:spPr>
          <a:xfrm>
            <a:off x="3410591" y="1442359"/>
            <a:ext cx="1820318" cy="7585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/>
              <a:t>Acceptatie</a:t>
            </a:r>
            <a:br>
              <a:rPr lang="nl-BE" sz="1600" dirty="0"/>
            </a:br>
            <a:endParaRPr lang="en-GB" sz="1600" dirty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19BFE5FF-4BE1-1D26-A533-BE047680C17E}"/>
              </a:ext>
            </a:extLst>
          </p:cNvPr>
          <p:cNvSpPr/>
          <p:nvPr/>
        </p:nvSpPr>
        <p:spPr>
          <a:xfrm>
            <a:off x="6120749" y="1453232"/>
            <a:ext cx="1820318" cy="7585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/>
              <a:t>Bevestiging</a:t>
            </a:r>
            <a:br>
              <a:rPr lang="nl-BE" sz="1600" dirty="0"/>
            </a:br>
            <a:endParaRPr lang="en-GB" sz="1600" dirty="0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B6AF43E4-FFC8-D991-D4AA-5E0B0A6108F1}"/>
              </a:ext>
            </a:extLst>
          </p:cNvPr>
          <p:cNvSpPr/>
          <p:nvPr/>
        </p:nvSpPr>
        <p:spPr>
          <a:xfrm>
            <a:off x="666572" y="2238565"/>
            <a:ext cx="10008354" cy="360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>
                <a:solidFill>
                  <a:schemeClr val="accent6"/>
                </a:solidFill>
              </a:rPr>
              <a:t>Lichten aan 		</a:t>
            </a:r>
            <a:endParaRPr lang="en-GB" sz="1600" dirty="0">
              <a:solidFill>
                <a:schemeClr val="accent6"/>
              </a:solidFill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C9CB5EC5-75B0-1D7E-2FC8-B131D7DC896F}"/>
              </a:ext>
            </a:extLst>
          </p:cNvPr>
          <p:cNvSpPr/>
          <p:nvPr/>
        </p:nvSpPr>
        <p:spPr>
          <a:xfrm>
            <a:off x="680113" y="2598555"/>
            <a:ext cx="10008354" cy="360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>
                <a:solidFill>
                  <a:schemeClr val="accent6"/>
                </a:solidFill>
              </a:rPr>
              <a:t>Dagelijkse ventilatie stopt	</a:t>
            </a:r>
            <a:endParaRPr lang="en-GB" sz="1600" dirty="0">
              <a:solidFill>
                <a:schemeClr val="accent6"/>
              </a:solidFill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7503B3A4-BA51-58AB-D491-881F701421FD}"/>
              </a:ext>
            </a:extLst>
          </p:cNvPr>
          <p:cNvSpPr/>
          <p:nvPr/>
        </p:nvSpPr>
        <p:spPr>
          <a:xfrm>
            <a:off x="680113" y="2960636"/>
            <a:ext cx="10008354" cy="360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>
                <a:solidFill>
                  <a:schemeClr val="accent6"/>
                </a:solidFill>
              </a:rPr>
              <a:t>Sirenes in het plenum aan	</a:t>
            </a:r>
            <a:endParaRPr lang="en-GB" sz="1600" dirty="0">
              <a:solidFill>
                <a:schemeClr val="accent6"/>
              </a:solidFill>
            </a:endParaRPr>
          </a:p>
        </p:txBody>
      </p:sp>
      <p:sp>
        <p:nvSpPr>
          <p:cNvPr id="19" name="Pijl: rechts 18">
            <a:extLst>
              <a:ext uri="{FF2B5EF4-FFF2-40B4-BE49-F238E27FC236}">
                <a16:creationId xmlns:a16="http://schemas.microsoft.com/office/drawing/2014/main" id="{1E621757-D742-75E6-75D2-1507394A4103}"/>
              </a:ext>
            </a:extLst>
          </p:cNvPr>
          <p:cNvSpPr/>
          <p:nvPr/>
        </p:nvSpPr>
        <p:spPr>
          <a:xfrm>
            <a:off x="2500431" y="1608186"/>
            <a:ext cx="900000" cy="4572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/>
              <a:t>1 min</a:t>
            </a:r>
            <a:endParaRPr lang="en-GB" sz="1600" dirty="0"/>
          </a:p>
        </p:txBody>
      </p:sp>
      <p:sp>
        <p:nvSpPr>
          <p:cNvPr id="20" name="Pijl: rechts 19">
            <a:extLst>
              <a:ext uri="{FF2B5EF4-FFF2-40B4-BE49-F238E27FC236}">
                <a16:creationId xmlns:a16="http://schemas.microsoft.com/office/drawing/2014/main" id="{36CAB07A-5BE7-A3D1-9852-11C2C6D417C4}"/>
              </a:ext>
            </a:extLst>
          </p:cNvPr>
          <p:cNvSpPr/>
          <p:nvPr/>
        </p:nvSpPr>
        <p:spPr>
          <a:xfrm>
            <a:off x="5220749" y="1603900"/>
            <a:ext cx="900000" cy="4572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/>
              <a:t>5 min</a:t>
            </a:r>
            <a:endParaRPr lang="en-GB" sz="1600" dirty="0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0BB86B04-5E92-8C0E-59AF-647FB2F9EFDC}"/>
              </a:ext>
            </a:extLst>
          </p:cNvPr>
          <p:cNvSpPr/>
          <p:nvPr/>
        </p:nvSpPr>
        <p:spPr>
          <a:xfrm>
            <a:off x="5230909" y="929456"/>
            <a:ext cx="889840" cy="5889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 err="1">
                <a:solidFill>
                  <a:schemeClr val="accent6"/>
                </a:solidFill>
              </a:rPr>
              <a:t>Annul</a:t>
            </a:r>
            <a:r>
              <a:rPr lang="nl-BE" sz="1600" dirty="0">
                <a:solidFill>
                  <a:schemeClr val="accent6"/>
                </a:solidFill>
              </a:rPr>
              <a:t>?</a:t>
            </a:r>
            <a:br>
              <a:rPr lang="nl-BE" sz="1600" dirty="0">
                <a:solidFill>
                  <a:schemeClr val="accent6"/>
                </a:solidFill>
              </a:rPr>
            </a:br>
            <a:r>
              <a:rPr lang="nl-BE" sz="1600" dirty="0">
                <a:solidFill>
                  <a:schemeClr val="accent6"/>
                </a:solidFill>
              </a:rPr>
              <a:t>Reset?</a:t>
            </a:r>
            <a:endParaRPr lang="en-GB" sz="1600" dirty="0">
              <a:solidFill>
                <a:schemeClr val="accent6"/>
              </a:solidFill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71016220-A927-08C1-53AD-2D8EE77F19B0}"/>
              </a:ext>
            </a:extLst>
          </p:cNvPr>
          <p:cNvSpPr/>
          <p:nvPr/>
        </p:nvSpPr>
        <p:spPr>
          <a:xfrm>
            <a:off x="3391970" y="3332639"/>
            <a:ext cx="7277876" cy="36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>
                <a:solidFill>
                  <a:schemeClr val="accent6"/>
                </a:solidFill>
              </a:rPr>
              <a:t>Camerasalvo starten	</a:t>
            </a:r>
            <a:endParaRPr lang="en-GB" sz="1600" dirty="0">
              <a:solidFill>
                <a:schemeClr val="accent6"/>
              </a:solidFill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1E3057A1-6577-2322-02CD-DE0DC1E2E188}"/>
              </a:ext>
            </a:extLst>
          </p:cNvPr>
          <p:cNvSpPr/>
          <p:nvPr/>
        </p:nvSpPr>
        <p:spPr>
          <a:xfrm>
            <a:off x="3410591" y="3703002"/>
            <a:ext cx="7277876" cy="36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>
                <a:solidFill>
                  <a:schemeClr val="accent6"/>
                </a:solidFill>
              </a:rPr>
              <a:t>EBP actie zonder noodremming, geen treinen meer in tunnel</a:t>
            </a:r>
            <a:endParaRPr lang="en-GB" sz="1600" dirty="0">
              <a:solidFill>
                <a:schemeClr val="accent6"/>
              </a:solidFill>
            </a:endParaRP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7C512673-AEBA-6437-DCC0-1C06A4A0D50A}"/>
              </a:ext>
            </a:extLst>
          </p:cNvPr>
          <p:cNvSpPr/>
          <p:nvPr/>
        </p:nvSpPr>
        <p:spPr>
          <a:xfrm>
            <a:off x="6133683" y="4107102"/>
            <a:ext cx="4549097" cy="36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>
                <a:solidFill>
                  <a:schemeClr val="accent6"/>
                </a:solidFill>
              </a:rPr>
              <a:t>EBP actie, bepaalde treinen laten stoppen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A08D6AA1-8CE7-F362-7B2D-E42B5DB0AAE8}"/>
              </a:ext>
            </a:extLst>
          </p:cNvPr>
          <p:cNvSpPr/>
          <p:nvPr/>
        </p:nvSpPr>
        <p:spPr>
          <a:xfrm>
            <a:off x="6133683" y="4483538"/>
            <a:ext cx="2739250" cy="36000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>
                <a:solidFill>
                  <a:schemeClr val="accent6"/>
                </a:solidFill>
              </a:rPr>
              <a:t>Zwaailichten, DES verlichting</a:t>
            </a:r>
            <a:endParaRPr lang="en-GB" sz="1600" dirty="0">
              <a:solidFill>
                <a:schemeClr val="accent6"/>
              </a:solidFill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8DE6C067-71CE-0419-4476-C9607115344D}"/>
              </a:ext>
            </a:extLst>
          </p:cNvPr>
          <p:cNvSpPr/>
          <p:nvPr/>
        </p:nvSpPr>
        <p:spPr>
          <a:xfrm>
            <a:off x="6120749" y="4837096"/>
            <a:ext cx="2752184" cy="3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 err="1">
                <a:solidFill>
                  <a:schemeClr val="accent6"/>
                </a:solidFill>
              </a:rPr>
              <a:t>Sono</a:t>
            </a:r>
            <a:r>
              <a:rPr lang="nl-BE" sz="1600" dirty="0">
                <a:solidFill>
                  <a:schemeClr val="accent6"/>
                </a:solidFill>
              </a:rPr>
              <a:t> 1 + EMMA buiten dienst</a:t>
            </a:r>
            <a:endParaRPr lang="en-GB" sz="1600" dirty="0">
              <a:solidFill>
                <a:schemeClr val="accent6"/>
              </a:solidFill>
            </a:endParaRP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F15346AD-178A-E9E4-8234-E3E0409DCD9B}"/>
              </a:ext>
            </a:extLst>
          </p:cNvPr>
          <p:cNvSpPr/>
          <p:nvPr/>
        </p:nvSpPr>
        <p:spPr>
          <a:xfrm>
            <a:off x="6125829" y="5197410"/>
            <a:ext cx="4549097" cy="360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>
                <a:solidFill>
                  <a:schemeClr val="accent6"/>
                </a:solidFill>
              </a:rPr>
              <a:t>Ventilatie opstarten bij brandscenario</a:t>
            </a:r>
            <a:endParaRPr lang="en-GB" sz="1600" dirty="0">
              <a:solidFill>
                <a:schemeClr val="accent6"/>
              </a:solidFill>
            </a:endParaRP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4C987F1D-4831-1341-5747-CB987C02A906}"/>
              </a:ext>
            </a:extLst>
          </p:cNvPr>
          <p:cNvSpPr txBox="1"/>
          <p:nvPr/>
        </p:nvSpPr>
        <p:spPr>
          <a:xfrm>
            <a:off x="807751" y="5194746"/>
            <a:ext cx="5168437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dirty="0"/>
              <a:t>Geen acceptatie binnen 1 minuut =  Bevestiging</a:t>
            </a: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031EB812-A0C6-31D8-9735-83EE4563ACC1}"/>
              </a:ext>
            </a:extLst>
          </p:cNvPr>
          <p:cNvSpPr/>
          <p:nvPr/>
        </p:nvSpPr>
        <p:spPr>
          <a:xfrm>
            <a:off x="6125828" y="5567404"/>
            <a:ext cx="4549097" cy="360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>
                <a:solidFill>
                  <a:schemeClr val="accent6"/>
                </a:solidFill>
              </a:rPr>
              <a:t>In geval van brand alarmfiche versturen</a:t>
            </a:r>
            <a:endParaRPr lang="en-GB" sz="1600" dirty="0">
              <a:solidFill>
                <a:schemeClr val="accent6"/>
              </a:solidFill>
            </a:endParaRP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7F48D1BD-8665-C9BC-1479-39568EDDA3AB}"/>
              </a:ext>
            </a:extLst>
          </p:cNvPr>
          <p:cNvSpPr/>
          <p:nvPr/>
        </p:nvSpPr>
        <p:spPr>
          <a:xfrm>
            <a:off x="8849528" y="1442359"/>
            <a:ext cx="1820318" cy="7585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/>
              <a:t>Alarm</a:t>
            </a:r>
            <a:br>
              <a:rPr lang="nl-BE" sz="1600" dirty="0"/>
            </a:br>
            <a:endParaRPr lang="en-GB" sz="1600" dirty="0"/>
          </a:p>
        </p:txBody>
      </p:sp>
      <p:sp>
        <p:nvSpPr>
          <p:cNvPr id="34" name="Pijl: rechts 33">
            <a:extLst>
              <a:ext uri="{FF2B5EF4-FFF2-40B4-BE49-F238E27FC236}">
                <a16:creationId xmlns:a16="http://schemas.microsoft.com/office/drawing/2014/main" id="{40BE2C8D-39B1-B86A-4D13-8790F6D318FB}"/>
              </a:ext>
            </a:extLst>
          </p:cNvPr>
          <p:cNvSpPr/>
          <p:nvPr/>
        </p:nvSpPr>
        <p:spPr>
          <a:xfrm>
            <a:off x="7930907" y="1609585"/>
            <a:ext cx="900000" cy="4572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ECA17C46-2F9C-7B2F-B80C-C629A9D086B3}"/>
              </a:ext>
            </a:extLst>
          </p:cNvPr>
          <p:cNvSpPr/>
          <p:nvPr/>
        </p:nvSpPr>
        <p:spPr>
          <a:xfrm>
            <a:off x="8880787" y="4468967"/>
            <a:ext cx="1805920" cy="360000"/>
          </a:xfrm>
          <a:prstGeom prst="rect">
            <a:avLst/>
          </a:prstGeom>
          <a:solidFill>
            <a:srgbClr val="FFCCF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>
                <a:solidFill>
                  <a:schemeClr val="accent6"/>
                </a:solidFill>
              </a:rPr>
              <a:t>DES (</a:t>
            </a:r>
            <a:r>
              <a:rPr lang="nl-BE" sz="1600" dirty="0" err="1">
                <a:solidFill>
                  <a:schemeClr val="accent6"/>
                </a:solidFill>
              </a:rPr>
              <a:t>signaletica</a:t>
            </a:r>
            <a:r>
              <a:rPr lang="nl-BE" sz="1600" dirty="0">
                <a:solidFill>
                  <a:schemeClr val="accent6"/>
                </a:solidFill>
              </a:rPr>
              <a:t>) on</a:t>
            </a:r>
            <a:endParaRPr lang="en-GB" sz="1600" dirty="0">
              <a:solidFill>
                <a:schemeClr val="accent6"/>
              </a:solidFill>
            </a:endParaRP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A940CB54-9059-0F28-4150-AC3FE725AA91}"/>
              </a:ext>
            </a:extLst>
          </p:cNvPr>
          <p:cNvSpPr/>
          <p:nvPr/>
        </p:nvSpPr>
        <p:spPr>
          <a:xfrm>
            <a:off x="8876860" y="4838194"/>
            <a:ext cx="1805920" cy="360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BE" sz="1600" dirty="0" err="1">
                <a:solidFill>
                  <a:schemeClr val="accent6"/>
                </a:solidFill>
              </a:rPr>
              <a:t>Sono</a:t>
            </a:r>
            <a:r>
              <a:rPr lang="nl-BE" sz="1600" dirty="0">
                <a:solidFill>
                  <a:schemeClr val="accent6"/>
                </a:solidFill>
              </a:rPr>
              <a:t> 2</a:t>
            </a:r>
            <a:endParaRPr lang="en-GB" sz="1600" dirty="0">
              <a:solidFill>
                <a:schemeClr val="accent6"/>
              </a:solidFill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2AAD3A97-208F-51D7-0174-BA5A580EEA9D}"/>
              </a:ext>
            </a:extLst>
          </p:cNvPr>
          <p:cNvSpPr/>
          <p:nvPr/>
        </p:nvSpPr>
        <p:spPr>
          <a:xfrm>
            <a:off x="3410591" y="2211768"/>
            <a:ext cx="7259255" cy="18741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177C871B-CCED-4846-559F-23C26F724DF6}"/>
              </a:ext>
            </a:extLst>
          </p:cNvPr>
          <p:cNvSpPr/>
          <p:nvPr/>
        </p:nvSpPr>
        <p:spPr>
          <a:xfrm>
            <a:off x="541336" y="3510558"/>
            <a:ext cx="2097871" cy="82738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Voorscenario</a:t>
            </a:r>
            <a:br>
              <a:rPr lang="nl-BE" dirty="0">
                <a:solidFill>
                  <a:schemeClr val="tx1"/>
                </a:solidFill>
              </a:rPr>
            </a:br>
            <a:r>
              <a:rPr lang="nl-BE" dirty="0">
                <a:solidFill>
                  <a:schemeClr val="tx1"/>
                </a:solidFill>
              </a:rPr>
              <a:t>Pré-scénario</a:t>
            </a:r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C195FE9A-24C6-DF12-5E6A-83BA9C6AA1D7}"/>
              </a:ext>
            </a:extLst>
          </p:cNvPr>
          <p:cNvCxnSpPr>
            <a:cxnSpLocks/>
            <a:stCxn id="7" idx="7"/>
            <a:endCxn id="5" idx="1"/>
          </p:cNvCxnSpPr>
          <p:nvPr/>
        </p:nvCxnSpPr>
        <p:spPr>
          <a:xfrm flipV="1">
            <a:off x="2331981" y="3148823"/>
            <a:ext cx="1078610" cy="48290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237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5891B96-E0B7-6115-04C9-3507D534CB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BE" dirty="0"/>
              <a:t>Praktijk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5831534-ACA3-FB51-323B-5B5EF41086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11</a:t>
            </a:fld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E17C567-2F01-928A-4540-C87BED30964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5871" y="154522"/>
            <a:ext cx="10858858" cy="478554"/>
          </a:xfrm>
        </p:spPr>
        <p:txBody>
          <a:bodyPr/>
          <a:lstStyle/>
          <a:p>
            <a:r>
              <a:rPr lang="nl-BE" dirty="0"/>
              <a:t>Alarmfiche (</a:t>
            </a:r>
            <a:r>
              <a:rPr lang="nl-BE" dirty="0" err="1"/>
              <a:t>vb</a:t>
            </a:r>
            <a:r>
              <a:rPr lang="nl-BE" dirty="0"/>
              <a:t>)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89A281C-C8D5-6208-CD1B-BD628A18B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761" y="711440"/>
            <a:ext cx="9698477" cy="608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74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E0B537C-D40D-4C45-8476-10474A8D97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BE" dirty="0"/>
              <a:t>Praktijk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D4D47C5-B4CE-8011-9A7E-0F75DA24C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12</a:t>
            </a:fld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2E76B62-FA85-F6D9-240A-7C11BC0E0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571" y="194811"/>
            <a:ext cx="10078857" cy="646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023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sz="413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89538938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 Cover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31BE245E-9840-43BA-82CC-424A0EFF3C80}"/>
    </a:ext>
  </a:extLst>
</a:theme>
</file>

<file path=ppt/theme/theme2.xml><?xml version="1.0" encoding="utf-8"?>
<a:theme xmlns:a="http://schemas.openxmlformats.org/drawingml/2006/main" name="Title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1BC3C816-5813-45CE-BD3D-6E3CAAFFAED3}"/>
    </a:ext>
  </a:extLst>
</a:theme>
</file>

<file path=ppt/theme/theme3.xml><?xml version="1.0" encoding="utf-8"?>
<a:theme xmlns:a="http://schemas.openxmlformats.org/drawingml/2006/main" name="Content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B6D51653-5D8F-4A8B-9BFA-1B05C355D8D1}"/>
    </a:ext>
  </a:extLst>
</a:theme>
</file>

<file path=ppt/theme/theme4.xml><?xml version="1.0" encoding="utf-8"?>
<a:theme xmlns:a="http://schemas.openxmlformats.org/drawingml/2006/main" name="Chart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C3832CE2-7BE9-48D8-98AB-0A4982109993}"/>
    </a:ext>
  </a:extLst>
</a:theme>
</file>

<file path=ppt/theme/theme5.xml><?xml version="1.0" encoding="utf-8"?>
<a:theme xmlns:a="http://schemas.openxmlformats.org/drawingml/2006/main" name="Image Title Slid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631E62FD-DD6D-40EB-A228-075E4DFF00F1}"/>
    </a:ext>
  </a:extLst>
</a:theme>
</file>

<file path=ppt/theme/theme6.xml><?xml version="1.0" encoding="utf-8"?>
<a:theme xmlns:a="http://schemas.openxmlformats.org/drawingml/2006/main" name="Closing Slide Light Blu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7C912F14-0B74-47A2-893B-4FFF78FE047C}"/>
    </a:ext>
  </a:extLst>
</a:theme>
</file>

<file path=ppt/theme/theme7.xml><?xml version="1.0" encoding="utf-8"?>
<a:theme xmlns:a="http://schemas.openxmlformats.org/drawingml/2006/main" name="Closing Slide Dark Blu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DB6CC19F-BFBF-4917-A9A3-F9FC96D1268A}"/>
    </a:ext>
  </a:extLst>
</a:theme>
</file>

<file path=ppt/theme/theme8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270776CEDBA345A19A958DEC8CF3F5" ma:contentTypeVersion="10" ma:contentTypeDescription="Create a new document." ma:contentTypeScope="" ma:versionID="52ed572caa95c8bcda7a7ffb7cf2ac07">
  <xsd:schema xmlns:xsd="http://www.w3.org/2001/XMLSchema" xmlns:xs="http://www.w3.org/2001/XMLSchema" xmlns:p="http://schemas.microsoft.com/office/2006/metadata/properties" xmlns:ns2="acacf8ff-acbd-4245-8ab5-9cd74104d52b" targetNamespace="http://schemas.microsoft.com/office/2006/metadata/properties" ma:root="true" ma:fieldsID="1091ada386bb6efc6ab16fd03eb6c423" ns2:_="">
    <xsd:import namespace="acacf8ff-acbd-4245-8ab5-9cd74104d52b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acf8ff-acbd-4245-8ab5-9cd74104d52b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8B4FAA-52F1-4B4E-B01F-6F7E3A72DFFC}"/>
</file>

<file path=customXml/itemProps2.xml><?xml version="1.0" encoding="utf-8"?>
<ds:datastoreItem xmlns:ds="http://schemas.openxmlformats.org/officeDocument/2006/customXml" ds:itemID="{9E95978B-EAEF-417F-B4F2-2925FF8EA658}"/>
</file>

<file path=customXml/itemProps3.xml><?xml version="1.0" encoding="utf-8"?>
<ds:datastoreItem xmlns:ds="http://schemas.openxmlformats.org/officeDocument/2006/customXml" ds:itemID="{50FA0D57-92D2-40B4-85F4-000E5998E831}"/>
</file>

<file path=docMetadata/LabelInfo.xml><?xml version="1.0" encoding="utf-8"?>
<clbl:labelList xmlns:clbl="http://schemas.microsoft.com/office/2020/mipLabelMetadata">
  <clbl:label id="{4c027b6a-4485-4806-97d1-72523ad2cf76}" enabled="1" method="Privileged" siteId="{b82bc314-ab8e-4d6f-b189-46f02e1f27f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Infrabel_template_v201910</Template>
  <TotalTime>0</TotalTime>
  <Words>357</Words>
  <Application>Microsoft Office PowerPoint</Application>
  <PresentationFormat>Breedbeeld</PresentationFormat>
  <Paragraphs>95</Paragraphs>
  <Slides>13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7</vt:i4>
      </vt:variant>
      <vt:variant>
        <vt:lpstr>Diatitels</vt:lpstr>
      </vt:variant>
      <vt:variant>
        <vt:i4>13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Wingdings</vt:lpstr>
      <vt:lpstr>Presentation Cover Slides</vt:lpstr>
      <vt:lpstr>Title Slides</vt:lpstr>
      <vt:lpstr>Content Slides</vt:lpstr>
      <vt:lpstr>Chart slides</vt:lpstr>
      <vt:lpstr>Image Title Slide</vt:lpstr>
      <vt:lpstr>Closing Slide Light Blue</vt:lpstr>
      <vt:lpstr>Closing Slide Dark Blue</vt:lpstr>
      <vt:lpstr>Safety management tunnels </vt:lpstr>
      <vt:lpstr>PowerPoint-presentatie</vt:lpstr>
      <vt:lpstr>Organisatie</vt:lpstr>
      <vt:lpstr>PowerPoint-presentatie</vt:lpstr>
      <vt:lpstr>Documentatie</vt:lpstr>
      <vt:lpstr>PowerPoint-presentatie</vt:lpstr>
      <vt:lpstr>Praktijk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Infrabel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Somers Danny</dc:creator>
  <cp:lastModifiedBy>Somers Danny</cp:lastModifiedBy>
  <cp:revision>4</cp:revision>
  <dcterms:created xsi:type="dcterms:W3CDTF">2026-09-16T05:35:41Z</dcterms:created>
  <dcterms:modified xsi:type="dcterms:W3CDTF">2026-09-18T12:10:33Z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c027b6a-4485-4806-97d1-72523ad2cf76_Enabled">
    <vt:lpwstr>True</vt:lpwstr>
  </property>
  <property fmtid="{D5CDD505-2E9C-101B-9397-08002B2CF9AE}" pid="3" name="MSIP_Label_4c027b6a-4485-4806-97d1-72523ad2cf76_SiteId">
    <vt:lpwstr>b82bc314-ab8e-4d6f-b189-46f02e1f27f2</vt:lpwstr>
  </property>
  <property fmtid="{D5CDD505-2E9C-101B-9397-08002B2CF9AE}" pid="4" name="MSIP_Label_4c027b6a-4485-4806-97d1-72523ad2cf76_Owner">
    <vt:lpwstr>philippe.verbist@infrabel.be</vt:lpwstr>
  </property>
  <property fmtid="{D5CDD505-2E9C-101B-9397-08002B2CF9AE}" pid="5" name="MSIP_Label_4c027b6a-4485-4806-97d1-72523ad2cf76_SetDate">
    <vt:lpwstr>2019-10-01T13:23:02.2266514Z</vt:lpwstr>
  </property>
  <property fmtid="{D5CDD505-2E9C-101B-9397-08002B2CF9AE}" pid="6" name="MSIP_Label_4c027b6a-4485-4806-97d1-72523ad2cf76_Name">
    <vt:lpwstr>Internal Use</vt:lpwstr>
  </property>
  <property fmtid="{D5CDD505-2E9C-101B-9397-08002B2CF9AE}" pid="7" name="MSIP_Label_4c027b6a-4485-4806-97d1-72523ad2cf76_Application">
    <vt:lpwstr>Microsoft Azure Information Protection</vt:lpwstr>
  </property>
  <property fmtid="{D5CDD505-2E9C-101B-9397-08002B2CF9AE}" pid="8" name="MSIP_Label_4c027b6a-4485-4806-97d1-72523ad2cf76_ActionId">
    <vt:lpwstr>6ab563d7-d5b6-4033-b52a-f19b5c82439d</vt:lpwstr>
  </property>
  <property fmtid="{D5CDD505-2E9C-101B-9397-08002B2CF9AE}" pid="9" name="MSIP_Label_4c027b6a-4485-4806-97d1-72523ad2cf76_Extended_MSFT_Method">
    <vt:lpwstr>Automatic</vt:lpwstr>
  </property>
  <property fmtid="{D5CDD505-2E9C-101B-9397-08002B2CF9AE}" pid="10" name="Sensitivity">
    <vt:lpwstr>Internal Use</vt:lpwstr>
  </property>
  <property fmtid="{D5CDD505-2E9C-101B-9397-08002B2CF9AE}" pid="11" name="Order">
    <vt:r8>4549700</vt:r8>
  </property>
  <property fmtid="{D5CDD505-2E9C-101B-9397-08002B2CF9AE}" pid="12" name="ContentTypeId">
    <vt:lpwstr>0x010100EF270776CEDBA345A19A958DEC8CF3F5</vt:lpwstr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</Properties>
</file>