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4"/>
  </p:sldMasterIdLst>
  <p:notesMasterIdLst>
    <p:notesMasterId r:id="rId14"/>
  </p:notesMasterIdLst>
  <p:sldIdLst>
    <p:sldId id="256" r:id="rId5"/>
    <p:sldId id="353" r:id="rId6"/>
    <p:sldId id="354" r:id="rId7"/>
    <p:sldId id="355" r:id="rId8"/>
    <p:sldId id="257" r:id="rId9"/>
    <p:sldId id="352" r:id="rId10"/>
    <p:sldId id="351" r:id="rId11"/>
    <p:sldId id="347" r:id="rId12"/>
    <p:sldId id="348" r:id="rId13"/>
  </p:sldIdLst>
  <p:sldSz cx="9144000" cy="5143500" type="screen16x9"/>
  <p:notesSz cx="6858000" cy="9144000"/>
  <p:embeddedFontLst>
    <p:embeddedFont>
      <p:font typeface="Aptos Light" panose="020B0004020202020204" pitchFamily="34" charset="0"/>
      <p:regular r:id="rId15"/>
      <p:italic r:id="rId16"/>
    </p:embeddedFont>
    <p:embeddedFont>
      <p:font typeface="Aptos SemiBold" panose="020B000402020202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in de Haas" initials="" lastIdx="7" clrIdx="0"/>
  <p:cmAuthor id="1" name="Caro Rietman" initials="" lastIdx="3" clrIdx="1"/>
  <p:cmAuthor id="2" name="Elles Kruip" initials="" lastIdx="3" clrIdx="2"/>
  <p:cmAuthor id="3" name="Brenda Berkhout" initials="" lastIdx="1" clrIdx="3"/>
  <p:cmAuthor id="4" name="Karin de Haas" initials="Kd" lastIdx="1" clrIdx="4">
    <p:extLst>
      <p:ext uri="{19B8F6BF-5375-455C-9EA6-DF929625EA0E}">
        <p15:presenceInfo xmlns:p15="http://schemas.microsoft.com/office/powerpoint/2012/main" userId="S::karin.dehaas@cob.nl::a7651550-d08b-4f63-8f06-ab71d0a629f2" providerId="AD"/>
      </p:ext>
    </p:extLst>
  </p:cmAuthor>
  <p:cmAuthor id="5" name="elles kruip" initials="ek" lastIdx="1" clrIdx="5">
    <p:extLst>
      <p:ext uri="{19B8F6BF-5375-455C-9EA6-DF929625EA0E}">
        <p15:presenceInfo xmlns:p15="http://schemas.microsoft.com/office/powerpoint/2012/main" userId="5d2a3967a2be43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F00"/>
    <a:srgbClr val="3F287A"/>
    <a:srgbClr val="97BF0D"/>
    <a:srgbClr val="9C7FB4"/>
    <a:srgbClr val="86C9EC"/>
    <a:srgbClr val="E52F7E"/>
    <a:srgbClr val="FCC51D"/>
    <a:srgbClr val="009D30"/>
    <a:srgbClr val="F08A00"/>
    <a:srgbClr val="31A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CD2B59-8810-4A51-81C4-65F792BFA966}">
  <a:tblStyle styleId="{04CD2B59-8810-4A51-81C4-65F792BFA96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37"/>
    <p:restoredTop sz="96868"/>
  </p:normalViewPr>
  <p:slideViewPr>
    <p:cSldViewPr snapToGrid="0">
      <p:cViewPr varScale="1">
        <p:scale>
          <a:sx n="140" d="100"/>
          <a:sy n="140" d="100"/>
        </p:scale>
        <p:origin x="200" y="5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‹nr.›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ptos" panose="020B0004020202020204" pitchFamily="34" charset="0"/>
        <a:ea typeface="Aptos" panose="020B00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ptos" panose="020B0004020202020204" pitchFamily="34" charset="0"/>
            </a:endParaRPr>
          </a:p>
        </p:txBody>
      </p:sp>
      <p:sp>
        <p:nvSpPr>
          <p:cNvPr id="65" name="Google Shape;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ptos" panose="020B0004020202020204" pitchFamily="34" charset="0"/>
            </a:endParaRPr>
          </a:p>
        </p:txBody>
      </p:sp>
      <p:sp>
        <p:nvSpPr>
          <p:cNvPr id="72" name="Google Shape;7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u="none" strike="noStrike" cap="none">
                <a:solidFill>
                  <a:schemeClr val="dk1"/>
                </a:solidFill>
                <a:ea typeface="Calibri"/>
                <a:cs typeface="Calibri"/>
                <a:sym typeface="Calibri"/>
              </a:rPr>
              <a:t>5</a:t>
            </a:fld>
            <a:endParaRPr sz="120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 preserve="1">
  <p:cSld name="1_Titeldia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lijn, kunst&#10;&#10;Door AI gegenereerde inhoud is mogelijk onjuist.">
            <a:extLst>
              <a:ext uri="{FF2B5EF4-FFF2-40B4-BE49-F238E27FC236}">
                <a16:creationId xmlns:a16="http://schemas.microsoft.com/office/drawing/2014/main" id="{DA91EF4C-CF80-A62F-5101-21ACB774E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685800" y="1779662"/>
            <a:ext cx="777240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683568" y="2715766"/>
            <a:ext cx="777686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b="0" i="0">
                <a:solidFill>
                  <a:srgbClr val="888888"/>
                </a:solidFill>
                <a:latin typeface="Aptos" panose="020B00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296592" y="3795886"/>
            <a:ext cx="2115168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rgbClr val="A7C10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95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1450AF9-D4D4-2D37-7872-D5461856A3BD}"/>
              </a:ext>
            </a:extLst>
          </p:cNvPr>
          <p:cNvSpPr/>
          <p:nvPr userDrawn="1"/>
        </p:nvSpPr>
        <p:spPr>
          <a:xfrm>
            <a:off x="0" y="-1"/>
            <a:ext cx="9144000" cy="870857"/>
          </a:xfrm>
          <a:prstGeom prst="rect">
            <a:avLst/>
          </a:prstGeom>
          <a:solidFill>
            <a:srgbClr val="EE7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Aptos" panose="020B0004020202020204" pitchFamily="34" charset="0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115616" y="939744"/>
            <a:ext cx="7571184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115616" y="1875847"/>
            <a:ext cx="7571184" cy="213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ptos" panose="020B000402020202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…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5" name="Afbeelding 4" descr="Afbeelding met tekst, Lettertype, Graphics, cirkel&#10;&#10;Door AI gegenereerde inhoud is mogelijk onjuist.">
            <a:extLst>
              <a:ext uri="{FF2B5EF4-FFF2-40B4-BE49-F238E27FC236}">
                <a16:creationId xmlns:a16="http://schemas.microsoft.com/office/drawing/2014/main" id="{82EB6714-B6E4-F3F5-F4F8-883F5C301C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4950" y="1599474"/>
            <a:ext cx="3594100" cy="3721100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E3214906-6A06-97CC-92BC-77E668ED66D2}"/>
              </a:ext>
            </a:extLst>
          </p:cNvPr>
          <p:cNvCxnSpPr/>
          <p:nvPr userDrawn="1"/>
        </p:nvCxnSpPr>
        <p:spPr>
          <a:xfrm>
            <a:off x="0" y="4531535"/>
            <a:ext cx="9144000" cy="0"/>
          </a:xfrm>
          <a:prstGeom prst="line">
            <a:avLst/>
          </a:prstGeom>
          <a:ln>
            <a:solidFill>
              <a:srgbClr val="EE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31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1450AF9-D4D4-2D37-7872-D5461856A3BD}"/>
              </a:ext>
            </a:extLst>
          </p:cNvPr>
          <p:cNvSpPr/>
          <p:nvPr userDrawn="1"/>
        </p:nvSpPr>
        <p:spPr>
          <a:xfrm>
            <a:off x="0" y="-1"/>
            <a:ext cx="9144000" cy="870857"/>
          </a:xfrm>
          <a:prstGeom prst="rect">
            <a:avLst/>
          </a:prstGeom>
          <a:solidFill>
            <a:srgbClr val="EE7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Aptos" panose="020B0004020202020204" pitchFamily="34" charset="0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115616" y="939744"/>
            <a:ext cx="7571184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115616" y="1875847"/>
            <a:ext cx="7571184" cy="213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ptos" panose="020B000402020202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…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5" name="Afbeelding 4" descr="Afbeelding met tekst, Lettertype, Graphics, cirkel&#10;&#10;Door AI gegenereerde inhoud is mogelijk onjuist.">
            <a:extLst>
              <a:ext uri="{FF2B5EF4-FFF2-40B4-BE49-F238E27FC236}">
                <a16:creationId xmlns:a16="http://schemas.microsoft.com/office/drawing/2014/main" id="{82EB6714-B6E4-F3F5-F4F8-883F5C301C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4950" y="1599474"/>
            <a:ext cx="3594100" cy="3721100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E3214906-6A06-97CC-92BC-77E668ED66D2}"/>
              </a:ext>
            </a:extLst>
          </p:cNvPr>
          <p:cNvCxnSpPr/>
          <p:nvPr userDrawn="1"/>
        </p:nvCxnSpPr>
        <p:spPr>
          <a:xfrm>
            <a:off x="0" y="4531535"/>
            <a:ext cx="9144000" cy="0"/>
          </a:xfrm>
          <a:prstGeom prst="line">
            <a:avLst/>
          </a:prstGeom>
          <a:ln>
            <a:solidFill>
              <a:srgbClr val="EE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cirkel, Graphics, logo, diagram&#10;&#10;Door AI gegenereerde inhoud is mogelijk onjuist.">
            <a:extLst>
              <a:ext uri="{FF2B5EF4-FFF2-40B4-BE49-F238E27FC236}">
                <a16:creationId xmlns:a16="http://schemas.microsoft.com/office/drawing/2014/main" id="{38720513-19CD-139A-169E-0EB97AF9A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9395" y="4615238"/>
            <a:ext cx="784397" cy="4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05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 preserve="1">
  <p:cSld name="1_Titeldia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685800" y="1779662"/>
            <a:ext cx="777240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683568" y="2715766"/>
            <a:ext cx="777686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b="0" i="0">
                <a:solidFill>
                  <a:srgbClr val="888888"/>
                </a:solidFill>
                <a:latin typeface="Aptos" panose="020B00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296592" y="3795886"/>
            <a:ext cx="2115168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rgbClr val="A7C10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nl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1D09A53-2059-8E18-F388-378E2A2A681E}"/>
              </a:ext>
            </a:extLst>
          </p:cNvPr>
          <p:cNvSpPr/>
          <p:nvPr userDrawn="1"/>
        </p:nvSpPr>
        <p:spPr>
          <a:xfrm>
            <a:off x="0" y="3478306"/>
            <a:ext cx="9144000" cy="166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Aptos" panose="020B0004020202020204" pitchFamily="34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2F03A8B-3F3B-07A9-D241-5883C776E465}"/>
              </a:ext>
            </a:extLst>
          </p:cNvPr>
          <p:cNvSpPr/>
          <p:nvPr userDrawn="1"/>
        </p:nvSpPr>
        <p:spPr>
          <a:xfrm>
            <a:off x="0" y="4357176"/>
            <a:ext cx="9144000" cy="786324"/>
          </a:xfrm>
          <a:prstGeom prst="rect">
            <a:avLst/>
          </a:prstGeom>
          <a:solidFill>
            <a:srgbClr val="EE7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Aptos" panose="020B0004020202020204" pitchFamily="34" charset="0"/>
            </a:endParaRPr>
          </a:p>
        </p:txBody>
      </p:sp>
      <p:pic>
        <p:nvPicPr>
          <p:cNvPr id="4" name="Afbeelding 3" descr="Afbeelding met Graphics, cirkel, grafische vormgeving, clipart&#10;&#10;Door AI gegenereerde inhoud is mogelijk onjuist.">
            <a:extLst>
              <a:ext uri="{FF2B5EF4-FFF2-40B4-BE49-F238E27FC236}">
                <a16:creationId xmlns:a16="http://schemas.microsoft.com/office/drawing/2014/main" id="{7CABD9E9-379F-DA1E-67F7-4AD4C4B1C0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6222" y="4543055"/>
            <a:ext cx="763778" cy="47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1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otoslide A" userDrawn="1">
  <p:cSld name="Fotoslide A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49A8F323-579F-C7F5-B0BB-2A4667DC060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7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0FB399E-5E70-CE04-6338-6D2FC7AE8D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7008" y="0"/>
            <a:ext cx="6712992" cy="514350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4" name="Afbeelding 13" descr="Afbeelding met Graphics, cirkel, grafische vormgeving, clipart&#10;&#10;Door AI gegenereerde inhoud is mogelijk onjuist.">
            <a:extLst>
              <a:ext uri="{FF2B5EF4-FFF2-40B4-BE49-F238E27FC236}">
                <a16:creationId xmlns:a16="http://schemas.microsoft.com/office/drawing/2014/main" id="{39DCDDAB-DA16-9B13-9C9C-3B9F3D3FC9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6222" y="4543055"/>
            <a:ext cx="763778" cy="472696"/>
          </a:xfrm>
          <a:prstGeom prst="rect">
            <a:avLst/>
          </a:prstGeom>
        </p:spPr>
      </p:pic>
      <p:pic>
        <p:nvPicPr>
          <p:cNvPr id="15" name="Tijdelijke aanduiding voor afbeelding 3" descr="Afbeelding met kaart, schermopname, lucht&#10;&#10;Door AI gegenereerde inhoud is mogelijk onjuist.">
            <a:extLst>
              <a:ext uri="{FF2B5EF4-FFF2-40B4-BE49-F238E27FC236}">
                <a16:creationId xmlns:a16="http://schemas.microsoft.com/office/drawing/2014/main" id="{19067FA6-9B9C-C509-E626-8BFEC0730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422" r="5422"/>
          <a:stretch>
            <a:fillRect/>
          </a:stretch>
        </p:blipFill>
        <p:spPr>
          <a:xfrm>
            <a:off x="1080000" y="0"/>
            <a:ext cx="6840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115616" y="51470"/>
            <a:ext cx="7571184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115616" y="1059583"/>
            <a:ext cx="7571184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…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79512" y="4659982"/>
            <a:ext cx="1206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251520" y="4515966"/>
            <a:ext cx="10620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slide </a:t>
            </a:r>
            <a:fld id="{00000000-1234-1234-1234-123412341234}" type="slidenum">
              <a:rPr lang="en-US" smtClean="0">
                <a:latin typeface="Aptos" panose="020B0004020202020204" pitchFamily="34" charset="0"/>
              </a:rPr>
              <a:pPr/>
              <a:t>‹nr.›</a:t>
            </a:fld>
            <a:endParaRPr dirty="0">
              <a:latin typeface="Aptos" panose="020B00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8.jp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0" y="2027880"/>
            <a:ext cx="914400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algn="ctr">
              <a:lnSpc>
                <a:spcPct val="100000"/>
              </a:lnSpc>
              <a:buSzPts val="3200"/>
            </a:pPr>
            <a:r>
              <a:rPr lang="en-US" b="1" dirty="0"/>
              <a:t>KENNISARENA 2026-2031</a:t>
            </a:r>
            <a:br>
              <a:rPr lang="en-US" b="1" dirty="0"/>
            </a:br>
            <a:br>
              <a:rPr lang="en-US" b="1" dirty="0"/>
            </a:br>
            <a:r>
              <a:rPr lang="en-US" sz="2200" dirty="0"/>
              <a:t>COB, </a:t>
            </a:r>
            <a:r>
              <a:rPr lang="en-US" sz="2200" dirty="0" err="1"/>
              <a:t>Mijn</a:t>
            </a:r>
            <a:r>
              <a:rPr lang="en-US" sz="2200" dirty="0"/>
              <a:t> </a:t>
            </a:r>
            <a:r>
              <a:rPr lang="en-US" sz="2200" dirty="0" err="1"/>
              <a:t>Aansluiting</a:t>
            </a:r>
            <a:r>
              <a:rPr lang="en-US" sz="2200" dirty="0"/>
              <a:t> &amp; GPKL</a:t>
            </a:r>
            <a:endParaRPr sz="2200" b="1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94A7D9-B7BB-1AC2-B63D-DF2416095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2767" y="4648636"/>
            <a:ext cx="1855225" cy="334662"/>
          </a:xfrm>
          <a:prstGeom prst="rect">
            <a:avLst/>
          </a:prstGeom>
        </p:spPr>
      </p:pic>
      <p:pic>
        <p:nvPicPr>
          <p:cNvPr id="8" name="Afbeelding 7" descr="Afbeelding met tekst, schermopname, Lettertype, logo&#10;&#10;Door AI gegenereerde inhoud is mogelijk onjuist.">
            <a:extLst>
              <a:ext uri="{FF2B5EF4-FFF2-40B4-BE49-F238E27FC236}">
                <a16:creationId xmlns:a16="http://schemas.microsoft.com/office/drawing/2014/main" id="{F2AD0896-50C1-F985-E1E9-EB0ED3DF4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847" y="4665791"/>
            <a:ext cx="799605" cy="399803"/>
          </a:xfrm>
          <a:prstGeom prst="rect">
            <a:avLst/>
          </a:prstGeom>
        </p:spPr>
      </p:pic>
      <p:pic>
        <p:nvPicPr>
          <p:cNvPr id="10" name="Afbeelding 9" descr="Afbeelding met cirkel, Graphics, logo, diagram&#10;&#10;Door AI gegenereerde inhoud is mogelijk onjuist.">
            <a:extLst>
              <a:ext uri="{FF2B5EF4-FFF2-40B4-BE49-F238E27FC236}">
                <a16:creationId xmlns:a16="http://schemas.microsoft.com/office/drawing/2014/main" id="{9F524776-C5EE-5F67-15D1-3D63A315C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307" y="4615238"/>
            <a:ext cx="784397" cy="48583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5">
            <a:extLst>
              <a:ext uri="{FF2B5EF4-FFF2-40B4-BE49-F238E27FC236}">
                <a16:creationId xmlns:a16="http://schemas.microsoft.com/office/drawing/2014/main" id="{6D98E8D9-0EA3-ECA5-29A1-D4213EA904A6}"/>
              </a:ext>
            </a:extLst>
          </p:cNvPr>
          <p:cNvSpPr txBox="1">
            <a:spLocks/>
          </p:cNvSpPr>
          <p:nvPr/>
        </p:nvSpPr>
        <p:spPr>
          <a:xfrm>
            <a:off x="786408" y="1817568"/>
            <a:ext cx="7571184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EE7F00"/>
                </a:solidFill>
              </a:rPr>
              <a:t>KENNISARENA 2026-2031</a:t>
            </a:r>
            <a:br>
              <a:rPr lang="en-US" b="1" dirty="0"/>
            </a:br>
            <a:br>
              <a:rPr lang="en-US" b="1" dirty="0"/>
            </a:br>
            <a:r>
              <a:rPr lang="en-US" sz="2200" dirty="0"/>
              <a:t>COB, </a:t>
            </a:r>
            <a:r>
              <a:rPr lang="en-US" sz="2200" dirty="0" err="1"/>
              <a:t>Mijn</a:t>
            </a:r>
            <a:r>
              <a:rPr lang="en-US" sz="2200" dirty="0"/>
              <a:t> </a:t>
            </a:r>
            <a:r>
              <a:rPr lang="en-US" sz="2200" dirty="0" err="1"/>
              <a:t>Aansluiting</a:t>
            </a:r>
            <a:r>
              <a:rPr lang="en-US" sz="2200" dirty="0"/>
              <a:t> &amp; GPKL</a:t>
            </a:r>
            <a:endParaRPr lang="en-US" sz="2200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B24AA0-784E-5DBE-9458-26CFBF195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4816" y="3400604"/>
            <a:ext cx="1855225" cy="334662"/>
          </a:xfrm>
          <a:prstGeom prst="rect">
            <a:avLst/>
          </a:prstGeom>
        </p:spPr>
      </p:pic>
      <p:pic>
        <p:nvPicPr>
          <p:cNvPr id="6" name="Afbeelding 5" descr="Afbeelding met tekst, schermopname, Lettertype, logo&#10;&#10;Door AI gegenereerde inhoud is mogelijk onjuist.">
            <a:extLst>
              <a:ext uri="{FF2B5EF4-FFF2-40B4-BE49-F238E27FC236}">
                <a16:creationId xmlns:a16="http://schemas.microsoft.com/office/drawing/2014/main" id="{B8121B2A-E8D2-790C-AD30-6A08B998A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896" y="3417759"/>
            <a:ext cx="799605" cy="399803"/>
          </a:xfrm>
          <a:prstGeom prst="rect">
            <a:avLst/>
          </a:prstGeom>
        </p:spPr>
      </p:pic>
      <p:pic>
        <p:nvPicPr>
          <p:cNvPr id="7" name="Afbeelding 6" descr="Afbeelding met cirkel, Graphics, logo, diagram&#10;&#10;Door AI gegenereerde inhoud is mogelijk onjuist.">
            <a:extLst>
              <a:ext uri="{FF2B5EF4-FFF2-40B4-BE49-F238E27FC236}">
                <a16:creationId xmlns:a16="http://schemas.microsoft.com/office/drawing/2014/main" id="{C77AD60F-9EB6-DDD1-F7D0-6545EC891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356" y="3367206"/>
            <a:ext cx="784397" cy="4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8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">
            <a:extLst>
              <a:ext uri="{FF2B5EF4-FFF2-40B4-BE49-F238E27FC236}">
                <a16:creationId xmlns:a16="http://schemas.microsoft.com/office/drawing/2014/main" id="{73C880BC-0C70-136F-AF57-BE7751964E6E}"/>
              </a:ext>
            </a:extLst>
          </p:cNvPr>
          <p:cNvSpPr txBox="1">
            <a:spLocks/>
          </p:cNvSpPr>
          <p:nvPr/>
        </p:nvSpPr>
        <p:spPr>
          <a:xfrm>
            <a:off x="1588347" y="1193790"/>
            <a:ext cx="6237393" cy="260064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sz="2000"/>
            </a:pPr>
            <a:r>
              <a:rPr lang="nl-NL" sz="1800" b="1" dirty="0">
                <a:solidFill>
                  <a:srgbClr val="EE7F00"/>
                </a:solidFill>
              </a:rPr>
              <a:t>Vluchtroutes</a:t>
            </a:r>
          </a:p>
          <a:p>
            <a:pPr>
              <a:defRPr sz="2000"/>
            </a:pPr>
            <a:r>
              <a:rPr lang="nl-NL" sz="1800" dirty="0"/>
              <a:t>Volg altijd de groene vluchtroute-aanduiding </a:t>
            </a:r>
          </a:p>
          <a:p>
            <a:pPr>
              <a:defRPr sz="2000"/>
            </a:pPr>
            <a:r>
              <a:rPr lang="nl-NL" sz="1800" dirty="0"/>
              <a:t>• Gebruik geen liften</a:t>
            </a:r>
          </a:p>
          <a:p>
            <a:pPr>
              <a:defRPr sz="2000"/>
            </a:pPr>
            <a:r>
              <a:rPr lang="nl-NL" sz="1800" dirty="0"/>
              <a:t>• Help elkaar indien nodig</a:t>
            </a:r>
          </a:p>
          <a:p>
            <a:pPr marL="144000">
              <a:defRPr sz="2000"/>
            </a:pPr>
            <a:r>
              <a:rPr lang="nl-NL" sz="1800" dirty="0"/>
              <a:t>• In geval van een brandmelding dienen de schuifdeuren handmatig te worden geopend.</a:t>
            </a:r>
          </a:p>
          <a:p>
            <a:pPr>
              <a:defRPr sz="3200" b="1">
                <a:solidFill>
                  <a:srgbClr val="78B432"/>
                </a:solidFill>
              </a:defRPr>
            </a:pPr>
            <a:endParaRPr lang="nl-NL" sz="1800" b="1" dirty="0">
              <a:solidFill>
                <a:srgbClr val="78B432"/>
              </a:solidFill>
            </a:endParaRPr>
          </a:p>
          <a:p>
            <a:pPr>
              <a:defRPr sz="3200" b="1">
                <a:solidFill>
                  <a:srgbClr val="78B432"/>
                </a:solidFill>
              </a:defRPr>
            </a:pPr>
            <a:r>
              <a:rPr lang="nl-NL" sz="1800" b="1" dirty="0">
                <a:solidFill>
                  <a:srgbClr val="EE7F00"/>
                </a:solidFill>
              </a:rPr>
              <a:t>Verzamelplaats</a:t>
            </a:r>
          </a:p>
          <a:p>
            <a:pPr>
              <a:defRPr sz="2200"/>
            </a:pPr>
            <a:r>
              <a:rPr lang="nl-NL" sz="1800" dirty="0"/>
              <a:t>Ga na ontruiming direct naar de aangewezen verzamelplaats.</a:t>
            </a:r>
          </a:p>
          <a:p>
            <a:pPr>
              <a:defRPr sz="2200"/>
            </a:pPr>
            <a:r>
              <a:rPr lang="nl-NL" sz="1800" dirty="0"/>
              <a:t>Wacht op verdere instructies van BHV of hulpdiensten.</a:t>
            </a:r>
          </a:p>
          <a:p>
            <a:pPr>
              <a:defRPr sz="2000"/>
            </a:pPr>
            <a:endParaRPr lang="nl-NL" sz="1800" dirty="0"/>
          </a:p>
          <a:p>
            <a:endParaRPr lang="nl-NL" sz="1800" dirty="0"/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2E3AC942-D48D-2A2B-DE41-EE29B50A85E7}"/>
              </a:ext>
            </a:extLst>
          </p:cNvPr>
          <p:cNvSpPr txBox="1">
            <a:spLocks/>
          </p:cNvSpPr>
          <p:nvPr/>
        </p:nvSpPr>
        <p:spPr>
          <a:xfrm>
            <a:off x="1588347" y="220514"/>
            <a:ext cx="7555653" cy="54895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 sz="2400" b="1" dirty="0">
                <a:solidFill>
                  <a:schemeClr val="bg1"/>
                </a:solidFill>
              </a:rPr>
              <a:t>COB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sz="2400" b="1" dirty="0">
                <a:solidFill>
                  <a:schemeClr val="bg1"/>
                </a:solidFill>
              </a:rPr>
              <a:t>veiligheidsinformatie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422026C-A6AB-7F75-532E-78C2E6C6F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97" y="3738367"/>
            <a:ext cx="512515" cy="512515"/>
          </a:xfrm>
          <a:prstGeom prst="rect">
            <a:avLst/>
          </a:prstGeom>
          <a:noFill/>
        </p:spPr>
      </p:pic>
      <p:pic>
        <p:nvPicPr>
          <p:cNvPr id="16" name="Afbeelding 15" descr="FDM1101-RG Handbrandmelder - BD Service Nederland">
            <a:extLst>
              <a:ext uri="{FF2B5EF4-FFF2-40B4-BE49-F238E27FC236}">
                <a16:creationId xmlns:a16="http://schemas.microsoft.com/office/drawing/2014/main" id="{F615CFAF-EAA8-676C-E4AF-422F24681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611" y="3708922"/>
            <a:ext cx="622137" cy="55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6" descr="Afbeelding met Graphics, Lettertype, symbool, logo&#10;&#10;Door AI gegenereerde inhoud is mogelijk onjuist.">
            <a:extLst>
              <a:ext uri="{FF2B5EF4-FFF2-40B4-BE49-F238E27FC236}">
                <a16:creationId xmlns:a16="http://schemas.microsoft.com/office/drawing/2014/main" id="{0CA9FBE7-0A41-DF72-8ECC-AC79308E9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94" y="1251485"/>
            <a:ext cx="690472" cy="69047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687EE9F8-D3FE-83B0-117A-4BF990C22EBC}"/>
              </a:ext>
            </a:extLst>
          </p:cNvPr>
          <p:cNvSpPr txBox="1"/>
          <p:nvPr/>
        </p:nvSpPr>
        <p:spPr>
          <a:xfrm>
            <a:off x="2272937" y="3748266"/>
            <a:ext cx="182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Nooddrukker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8B3AA622-E682-9B9A-611D-10517ECEA5A3}"/>
              </a:ext>
            </a:extLst>
          </p:cNvPr>
          <p:cNvSpPr txBox="1"/>
          <p:nvPr/>
        </p:nvSpPr>
        <p:spPr>
          <a:xfrm>
            <a:off x="4807390" y="3748266"/>
            <a:ext cx="1914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Handbrandmelder</a:t>
            </a:r>
          </a:p>
        </p:txBody>
      </p:sp>
    </p:spTree>
    <p:extLst>
      <p:ext uri="{BB962C8B-B14F-4D97-AF65-F5344CB8AC3E}">
        <p14:creationId xmlns:p14="http://schemas.microsoft.com/office/powerpoint/2010/main" val="283589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764881F2-E612-1B8D-6A1E-1991F0AF27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Tijdelijke aanduiding voor afbeelding 3" descr="Afbeelding met kaart, schermopname, lucht&#10;&#10;Door AI gegenereerde inhoud is mogelijk onjuist.">
            <a:extLst>
              <a:ext uri="{FF2B5EF4-FFF2-40B4-BE49-F238E27FC236}">
                <a16:creationId xmlns:a16="http://schemas.microsoft.com/office/drawing/2014/main" id="{FBFC3EC7-4516-5D63-F611-901D8B8ED6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22" r="5422"/>
          <a:stretch>
            <a:fillRect/>
          </a:stretch>
        </p:blipFill>
        <p:spPr>
          <a:xfrm>
            <a:off x="1152000" y="0"/>
            <a:ext cx="6840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119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180975" lvl="0" indent="-793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sp>
        <p:nvSpPr>
          <p:cNvPr id="4" name="Google Shape;172;p29">
            <a:extLst>
              <a:ext uri="{FF2B5EF4-FFF2-40B4-BE49-F238E27FC236}">
                <a16:creationId xmlns:a16="http://schemas.microsoft.com/office/drawing/2014/main" id="{00425763-2F2C-6971-1E6A-15876EF51666}"/>
              </a:ext>
            </a:extLst>
          </p:cNvPr>
          <p:cNvSpPr txBox="1">
            <a:spLocks/>
          </p:cNvSpPr>
          <p:nvPr/>
        </p:nvSpPr>
        <p:spPr>
          <a:xfrm>
            <a:off x="0" y="4439138"/>
            <a:ext cx="1062038" cy="70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E51F1DA-0012-9357-9220-8080CA252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r="16737"/>
          <a:stretch/>
        </p:blipFill>
        <p:spPr bwMode="auto">
          <a:xfrm>
            <a:off x="6234517" y="1260529"/>
            <a:ext cx="1925088" cy="1929407"/>
          </a:xfrm>
          <a:custGeom>
            <a:avLst/>
            <a:gdLst>
              <a:gd name="connsiteX0" fmla="*/ 1076948 w 2153896"/>
              <a:gd name="connsiteY0" fmla="*/ 0 h 2158728"/>
              <a:gd name="connsiteX1" fmla="*/ 2153896 w 2153896"/>
              <a:gd name="connsiteY1" fmla="*/ 1079364 h 2158728"/>
              <a:gd name="connsiteX2" fmla="*/ 1076948 w 2153896"/>
              <a:gd name="connsiteY2" fmla="*/ 2158728 h 2158728"/>
              <a:gd name="connsiteX3" fmla="*/ 0 w 2153896"/>
              <a:gd name="connsiteY3" fmla="*/ 1079364 h 2158728"/>
              <a:gd name="connsiteX4" fmla="*/ 1076948 w 2153896"/>
              <a:gd name="connsiteY4" fmla="*/ 0 h 215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896" h="2158728">
                <a:moveTo>
                  <a:pt x="1076948" y="0"/>
                </a:moveTo>
                <a:cubicBezTo>
                  <a:pt x="1671730" y="0"/>
                  <a:pt x="2153896" y="483248"/>
                  <a:pt x="2153896" y="1079364"/>
                </a:cubicBezTo>
                <a:cubicBezTo>
                  <a:pt x="2153896" y="1675480"/>
                  <a:pt x="1671730" y="2158728"/>
                  <a:pt x="1076948" y="2158728"/>
                </a:cubicBezTo>
                <a:cubicBezTo>
                  <a:pt x="482166" y="2158728"/>
                  <a:pt x="0" y="1675480"/>
                  <a:pt x="0" y="1079364"/>
                </a:cubicBezTo>
                <a:cubicBezTo>
                  <a:pt x="0" y="483248"/>
                  <a:pt x="482166" y="0"/>
                  <a:pt x="107694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 descr="Afbeelding met kleding, person, Menselijk gezicht, tekst&#10;&#10;Door AI gegenereerde inhoud is mogelijk onjuist.">
            <a:extLst>
              <a:ext uri="{FF2B5EF4-FFF2-40B4-BE49-F238E27FC236}">
                <a16:creationId xmlns:a16="http://schemas.microsoft.com/office/drawing/2014/main" id="{FD0565C8-C601-A8F9-F982-29429F26D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191" y="909157"/>
            <a:ext cx="1968035" cy="1953564"/>
          </a:xfrm>
          <a:prstGeom prst="rect">
            <a:avLst/>
          </a:prstGeom>
        </p:spPr>
      </p:pic>
      <p:pic>
        <p:nvPicPr>
          <p:cNvPr id="12" name="Afbeelding 11" descr="Afbeelding met kleding, Menselijk gezicht, glimlach, vrouw&#10;&#10;Door AI gegenereerde inhoud is mogelijk onjuist.">
            <a:extLst>
              <a:ext uri="{FF2B5EF4-FFF2-40B4-BE49-F238E27FC236}">
                <a16:creationId xmlns:a16="http://schemas.microsoft.com/office/drawing/2014/main" id="{49B0B850-BC70-27B4-41A0-010B5881F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93" y="2112220"/>
            <a:ext cx="2083277" cy="1953564"/>
          </a:xfrm>
          <a:prstGeom prst="rect">
            <a:avLst/>
          </a:prstGeom>
        </p:spPr>
      </p:pic>
      <p:pic>
        <p:nvPicPr>
          <p:cNvPr id="14" name="Afbeelding 13" descr="Afbeelding met Arbeider, werkkleding, kleding, bouwvakker&#10;&#10;Door AI gegenereerde inhoud is mogelijk onjuist.">
            <a:extLst>
              <a:ext uri="{FF2B5EF4-FFF2-40B4-BE49-F238E27FC236}">
                <a16:creationId xmlns:a16="http://schemas.microsoft.com/office/drawing/2014/main" id="{50F144ED-A2EC-2F75-683D-FDB0FC9FF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54" y="-1234751"/>
            <a:ext cx="3371706" cy="3151688"/>
          </a:xfrm>
          <a:prstGeom prst="rect">
            <a:avLst/>
          </a:prstGeom>
        </p:spPr>
      </p:pic>
      <p:sp>
        <p:nvSpPr>
          <p:cNvPr id="7" name="Google Shape;74;p16">
            <a:extLst>
              <a:ext uri="{FF2B5EF4-FFF2-40B4-BE49-F238E27FC236}">
                <a16:creationId xmlns:a16="http://schemas.microsoft.com/office/drawing/2014/main" id="{BD562F1C-193F-D135-25BB-21AA06DCF9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40146" y="3503034"/>
            <a:ext cx="4741816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nl-NL" sz="2400" b="1" dirty="0">
                <a:latin typeface="Aptos SemiBold" panose="020B0004020202020204" pitchFamily="34" charset="0"/>
              </a:rPr>
              <a:t>Marjolein van de Ploeg</a:t>
            </a:r>
            <a:br>
              <a:rPr lang="nl-NL" sz="2400" b="1" dirty="0">
                <a:latin typeface="Aptos SemiBold" panose="020B0004020202020204" pitchFamily="34" charset="0"/>
              </a:rPr>
            </a:br>
            <a:r>
              <a:rPr lang="nl-NL" sz="1800" dirty="0">
                <a:latin typeface="Aptos Light" panose="020B0004020202020204" pitchFamily="34" charset="0"/>
              </a:rPr>
              <a:t>Programma Manager</a:t>
            </a:r>
            <a:endParaRPr lang="en-US" sz="1800" dirty="0">
              <a:latin typeface="Aptos Light" panose="020B00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748A4A6-0D65-BB8D-E16C-20904FF8A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55" r="12960" b="32128"/>
          <a:stretch>
            <a:fillRect/>
          </a:stretch>
        </p:blipFill>
        <p:spPr>
          <a:xfrm>
            <a:off x="2429252" y="-463297"/>
            <a:ext cx="4100270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94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10CA2-973F-34DA-494C-F3C619341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ts, tekening, Menselijk gezicht, Lijnillustraties&#10;&#10;Door AI gegenereerde inhoud is mogelijk onjuist.">
            <a:extLst>
              <a:ext uri="{FF2B5EF4-FFF2-40B4-BE49-F238E27FC236}">
                <a16:creationId xmlns:a16="http://schemas.microsoft.com/office/drawing/2014/main" id="{D326F12F-9C7E-7882-0290-404344C219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0" y="1368172"/>
            <a:ext cx="1953915" cy="1302610"/>
          </a:xfrm>
          <a:prstGeom prst="rect">
            <a:avLst/>
          </a:prstGeom>
        </p:spPr>
      </p:pic>
      <p:pic>
        <p:nvPicPr>
          <p:cNvPr id="7" name="Afbeelding 6" descr="Afbeelding met tekening, schets, Menselijk gezicht, Lijnillustraties&#10;&#10;Door AI gegenereerde inhoud is mogelijk onjuist.">
            <a:extLst>
              <a:ext uri="{FF2B5EF4-FFF2-40B4-BE49-F238E27FC236}">
                <a16:creationId xmlns:a16="http://schemas.microsoft.com/office/drawing/2014/main" id="{FE824A79-70D2-9C18-B927-BD221551B0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46" y="2702818"/>
            <a:ext cx="2046338" cy="1364226"/>
          </a:xfrm>
          <a:prstGeom prst="rect">
            <a:avLst/>
          </a:prstGeom>
        </p:spPr>
      </p:pic>
      <p:cxnSp>
        <p:nvCxnSpPr>
          <p:cNvPr id="8" name="Verbindingslijn: gekromd 22">
            <a:extLst>
              <a:ext uri="{FF2B5EF4-FFF2-40B4-BE49-F238E27FC236}">
                <a16:creationId xmlns:a16="http://schemas.microsoft.com/office/drawing/2014/main" id="{9B00B76C-E4CB-C8B3-61D0-F5E6D01643F1}"/>
              </a:ext>
            </a:extLst>
          </p:cNvPr>
          <p:cNvCxnSpPr>
            <a:cxnSpLocks/>
          </p:cNvCxnSpPr>
          <p:nvPr/>
        </p:nvCxnSpPr>
        <p:spPr>
          <a:xfrm>
            <a:off x="837925" y="2786832"/>
            <a:ext cx="581246" cy="545805"/>
          </a:xfrm>
          <a:prstGeom prst="curvedConnector3">
            <a:avLst>
              <a:gd name="adj1" fmla="val -26829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el 3">
            <a:extLst>
              <a:ext uri="{FF2B5EF4-FFF2-40B4-BE49-F238E27FC236}">
                <a16:creationId xmlns:a16="http://schemas.microsoft.com/office/drawing/2014/main" id="{AE236D20-AD74-FEFA-D9EF-53D26A489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5" y="114463"/>
            <a:ext cx="10521038" cy="706296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Effectiviteit en efficiëntie verbeteren</a:t>
            </a:r>
            <a:endParaRPr lang="nl-NL" sz="2400" b="1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  <p:sp>
        <p:nvSpPr>
          <p:cNvPr id="19" name="Tijdelijke aanduiding voor tekst 4">
            <a:extLst>
              <a:ext uri="{FF2B5EF4-FFF2-40B4-BE49-F238E27FC236}">
                <a16:creationId xmlns:a16="http://schemas.microsoft.com/office/drawing/2014/main" id="{95DDA338-FDC9-2B52-1E4C-5AFA308F4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3922" y="1450215"/>
            <a:ext cx="5843161" cy="539649"/>
          </a:xfrm>
        </p:spPr>
        <p:txBody>
          <a:bodyPr>
            <a:noAutofit/>
          </a:bodyPr>
          <a:lstStyle/>
          <a:p>
            <a:pPr marL="0" indent="0">
              <a:lnSpc>
                <a:spcPts val="1500"/>
              </a:lnSpc>
              <a:buNone/>
            </a:pPr>
            <a:r>
              <a:rPr lang="nl-NL" sz="1800" dirty="0"/>
              <a:t>Verbeteren </a:t>
            </a:r>
            <a:r>
              <a:rPr lang="nl-NL" sz="1800" b="1" dirty="0">
                <a:latin typeface="Aptos SemiBold" panose="020B0004020202020204" pitchFamily="34" charset="0"/>
              </a:rPr>
              <a:t>effectiviteit en efficiency </a:t>
            </a:r>
            <a:r>
              <a:rPr lang="nl-NL" sz="1800" dirty="0"/>
              <a:t>in K&amp;L sector</a:t>
            </a:r>
          </a:p>
        </p:txBody>
      </p:sp>
      <p:sp>
        <p:nvSpPr>
          <p:cNvPr id="20" name="Tijdelijke aanduiding voor tekst 4">
            <a:extLst>
              <a:ext uri="{FF2B5EF4-FFF2-40B4-BE49-F238E27FC236}">
                <a16:creationId xmlns:a16="http://schemas.microsoft.com/office/drawing/2014/main" id="{5A19F384-A270-82B7-8663-0EBEF2AE5404}"/>
              </a:ext>
            </a:extLst>
          </p:cNvPr>
          <p:cNvSpPr txBox="1">
            <a:spLocks/>
          </p:cNvSpPr>
          <p:nvPr/>
        </p:nvSpPr>
        <p:spPr>
          <a:xfrm>
            <a:off x="3181964" y="2378394"/>
            <a:ext cx="1071155" cy="539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…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nl-NL" sz="1800" dirty="0"/>
              <a:t>leidt tot</a:t>
            </a:r>
          </a:p>
        </p:txBody>
      </p:sp>
      <p:sp>
        <p:nvSpPr>
          <p:cNvPr id="21" name="Tijdelijke aanduiding voor tekst 4">
            <a:extLst>
              <a:ext uri="{FF2B5EF4-FFF2-40B4-BE49-F238E27FC236}">
                <a16:creationId xmlns:a16="http://schemas.microsoft.com/office/drawing/2014/main" id="{24389387-A93C-825C-1763-0DF1486BC4B3}"/>
              </a:ext>
            </a:extLst>
          </p:cNvPr>
          <p:cNvSpPr txBox="1">
            <a:spLocks/>
          </p:cNvSpPr>
          <p:nvPr/>
        </p:nvSpPr>
        <p:spPr>
          <a:xfrm>
            <a:off x="3539101" y="3395619"/>
            <a:ext cx="5822233" cy="539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…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nl-NL" sz="1800" dirty="0"/>
              <a:t>biedt ruimte voor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99BAC02-9A71-B4D7-9552-E8DB363AD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2536" y="1396869"/>
            <a:ext cx="496429" cy="49642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9637F65-1893-7FA2-B35B-C8C2A3E0E8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77212" y="2405849"/>
            <a:ext cx="546329" cy="54632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9A7545A-BF8E-1B97-DF56-1D431F9E11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1574" y="3510104"/>
            <a:ext cx="466627" cy="46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E822A-C1C6-DF9B-1704-CDE0B5D35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6696281-F48B-6621-F706-1F1A2C287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221" y="531223"/>
            <a:ext cx="6207445" cy="4462182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1F97D99C-42A6-6A46-70CD-7503EF6A5063}"/>
              </a:ext>
            </a:extLst>
          </p:cNvPr>
          <p:cNvSpPr/>
          <p:nvPr/>
        </p:nvSpPr>
        <p:spPr>
          <a:xfrm>
            <a:off x="2626404" y="1194611"/>
            <a:ext cx="1021977" cy="10219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521FE84A-56CC-D757-CDD3-9DA0D13E70E5}"/>
              </a:ext>
            </a:extLst>
          </p:cNvPr>
          <p:cNvSpPr/>
          <p:nvPr/>
        </p:nvSpPr>
        <p:spPr>
          <a:xfrm>
            <a:off x="5414427" y="1194611"/>
            <a:ext cx="1021977" cy="102197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330D7E03-29DB-DFE0-5A73-32A3C68B8A54}"/>
              </a:ext>
            </a:extLst>
          </p:cNvPr>
          <p:cNvSpPr/>
          <p:nvPr/>
        </p:nvSpPr>
        <p:spPr>
          <a:xfrm>
            <a:off x="2626404" y="3184776"/>
            <a:ext cx="1021977" cy="102197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8F8FBC10-146F-2A9B-2835-C01A909089EC}"/>
              </a:ext>
            </a:extLst>
          </p:cNvPr>
          <p:cNvSpPr/>
          <p:nvPr/>
        </p:nvSpPr>
        <p:spPr>
          <a:xfrm>
            <a:off x="5414427" y="3184776"/>
            <a:ext cx="1021977" cy="1021977"/>
          </a:xfrm>
          <a:prstGeom prst="ellipse">
            <a:avLst/>
          </a:prstGeom>
          <a:solidFill>
            <a:srgbClr val="EE3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highlight>
                <a:srgbClr val="EE3D87"/>
              </a:highlight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42922A2-7F70-68C0-5290-C905D2F01175}"/>
              </a:ext>
            </a:extLst>
          </p:cNvPr>
          <p:cNvSpPr txBox="1"/>
          <p:nvPr/>
        </p:nvSpPr>
        <p:spPr>
          <a:xfrm>
            <a:off x="2626404" y="1467327"/>
            <a:ext cx="102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b="1" dirty="0">
                <a:latin typeface="Aptos SemiBold" panose="020B0004020202020204" pitchFamily="34" charset="0"/>
              </a:rPr>
              <a:t>effectiviteit en efficiency</a:t>
            </a:r>
            <a:endParaRPr lang="nl-NL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7084469-2729-A62E-7035-2507AC835F1D}"/>
              </a:ext>
            </a:extLst>
          </p:cNvPr>
          <p:cNvSpPr txBox="1"/>
          <p:nvPr/>
        </p:nvSpPr>
        <p:spPr>
          <a:xfrm>
            <a:off x="5405463" y="1467327"/>
            <a:ext cx="10219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b="1" dirty="0">
                <a:latin typeface="Aptos SemiBold" panose="020B0004020202020204" pitchFamily="34" charset="0"/>
              </a:rPr>
              <a:t>Stakeholders participeren actief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E337DE83-367A-8239-E5FC-AC9998C6C6B4}"/>
              </a:ext>
            </a:extLst>
          </p:cNvPr>
          <p:cNvSpPr txBox="1"/>
          <p:nvPr/>
        </p:nvSpPr>
        <p:spPr>
          <a:xfrm>
            <a:off x="5360640" y="3439668"/>
            <a:ext cx="11116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nl-NL" sz="1000" b="1" dirty="0">
                <a:latin typeface="Aptos SemiBold" panose="020B0004020202020204" pitchFamily="34" charset="0"/>
              </a:rPr>
              <a:t>Samenwerking met andere kennispartners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AA2F8E1C-9DE6-626D-490A-44D26AFD55DC}"/>
              </a:ext>
            </a:extLst>
          </p:cNvPr>
          <p:cNvSpPr txBox="1"/>
          <p:nvPr/>
        </p:nvSpPr>
        <p:spPr>
          <a:xfrm>
            <a:off x="2626404" y="3341821"/>
            <a:ext cx="1030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nl-NL" sz="1000" b="1" dirty="0">
                <a:latin typeface="Aptos SemiBold" panose="020B0004020202020204" pitchFamily="34" charset="0"/>
              </a:rPr>
              <a:t>Producten altijd gratis, praktisch en toepasbaar</a:t>
            </a:r>
          </a:p>
        </p:txBody>
      </p:sp>
      <p:sp>
        <p:nvSpPr>
          <p:cNvPr id="26" name="Titel 3">
            <a:extLst>
              <a:ext uri="{FF2B5EF4-FFF2-40B4-BE49-F238E27FC236}">
                <a16:creationId xmlns:a16="http://schemas.microsoft.com/office/drawing/2014/main" id="{92099B73-0B55-5BB2-2A7B-A4201410D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4463"/>
            <a:ext cx="9144000" cy="706296"/>
          </a:xfrm>
        </p:spPr>
        <p:txBody>
          <a:bodyPr>
            <a:norm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Kennisarena kabels en leidingen</a:t>
            </a:r>
            <a:endParaRPr lang="nl-NL" sz="2400" b="1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68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8F448-496D-3F80-57B5-0D6A717B6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416F70C6-E332-AE64-3DC9-C9431C846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4463"/>
            <a:ext cx="9144000" cy="706296"/>
          </a:xfrm>
        </p:spPr>
        <p:txBody>
          <a:bodyPr>
            <a:norm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Doelen, thema’s, </a:t>
            </a:r>
            <a:r>
              <a:rPr lang="nl-NL" sz="2400" b="1" dirty="0" err="1">
                <a:solidFill>
                  <a:schemeClr val="bg1"/>
                </a:solidFill>
              </a:rPr>
              <a:t>outcome</a:t>
            </a:r>
            <a:r>
              <a:rPr lang="nl-NL" sz="2400" b="1" dirty="0">
                <a:solidFill>
                  <a:schemeClr val="bg1"/>
                </a:solidFill>
              </a:rPr>
              <a:t> en impact</a:t>
            </a:r>
            <a:endParaRPr lang="nl-NL" sz="2400" b="1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Afbeelding 6" descr="Afbeelding met poeder&#10;&#10;Door AI gegenereerde inhoud is mogelijk onjuist.">
            <a:extLst>
              <a:ext uri="{FF2B5EF4-FFF2-40B4-BE49-F238E27FC236}">
                <a16:creationId xmlns:a16="http://schemas.microsoft.com/office/drawing/2014/main" id="{430E3BED-464D-700E-EDBD-2572DAF23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0653" y="346942"/>
            <a:ext cx="7735852" cy="430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088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COB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4796"/>
      </a:accent1>
      <a:accent2>
        <a:srgbClr val="B0E002"/>
      </a:accent2>
      <a:accent3>
        <a:srgbClr val="19C3FF"/>
      </a:accent3>
      <a:accent4>
        <a:srgbClr val="FF8A09"/>
      </a:accent4>
      <a:accent5>
        <a:srgbClr val="7030A0"/>
      </a:accent5>
      <a:accent6>
        <a:srgbClr val="FEE000"/>
      </a:accent6>
      <a:hlink>
        <a:srgbClr val="19C3FF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19ffc2-3d59-44f1-a09b-047c91352782">
      <Terms xmlns="http://schemas.microsoft.com/office/infopath/2007/PartnerControls"/>
    </lcf76f155ced4ddcb4097134ff3c332f>
    <TaxCatchAll xmlns="b3973bdd-4ec1-4afb-b284-c28a36a74e4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3F71239348CF4D8FBD40116C30397D" ma:contentTypeVersion="13" ma:contentTypeDescription="Een nieuw document maken." ma:contentTypeScope="" ma:versionID="8be7f96825c838a27c9a96079c77897c">
  <xsd:schema xmlns:xsd="http://www.w3.org/2001/XMLSchema" xmlns:xs="http://www.w3.org/2001/XMLSchema" xmlns:p="http://schemas.microsoft.com/office/2006/metadata/properties" xmlns:ns2="8c19ffc2-3d59-44f1-a09b-047c91352782" xmlns:ns3="b3973bdd-4ec1-4afb-b284-c28a36a74e4a" targetNamespace="http://schemas.microsoft.com/office/2006/metadata/properties" ma:root="true" ma:fieldsID="039d4b65498aa96129ada14e5f85136d" ns2:_="" ns3:_="">
    <xsd:import namespace="8c19ffc2-3d59-44f1-a09b-047c91352782"/>
    <xsd:import namespace="b3973bdd-4ec1-4afb-b284-c28a36a74e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9ffc2-3d59-44f1-a09b-047c91352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06eec0d3-a28a-4327-9628-3a6e240382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73bdd-4ec1-4afb-b284-c28a36a74e4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381ba2e-9fe5-4550-9254-2fe31891e18d}" ma:internalName="TaxCatchAll" ma:showField="CatchAllData" ma:web="b3973bdd-4ec1-4afb-b284-c28a36a74e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EDD10F-22EE-47BC-8ACB-23C7871D7E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85E827-CEB6-4A7B-8FCD-A7ADC85B6A4C}">
  <ds:schemaRefs>
    <ds:schemaRef ds:uri="http://purl.org/dc/terms/"/>
    <ds:schemaRef ds:uri="http://www.w3.org/XML/1998/namespace"/>
    <ds:schemaRef ds:uri="8c19ffc2-3d59-44f1-a09b-047c91352782"/>
    <ds:schemaRef ds:uri="http://purl.org/dc/dcmitype/"/>
    <ds:schemaRef ds:uri="http://purl.org/dc/elements/1.1/"/>
    <ds:schemaRef ds:uri="http://schemas.microsoft.com/office/2006/documentManagement/types"/>
    <ds:schemaRef ds:uri="b3973bdd-4ec1-4afb-b284-c28a36a74e4a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BD92DE4-70CB-407B-BC0E-5F8DD7E92E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19ffc2-3d59-44f1-a09b-047c91352782"/>
    <ds:schemaRef ds:uri="b3973bdd-4ec1-4afb-b284-c28a36a74e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35838</TotalTime>
  <Words>126</Words>
  <Application>Microsoft Macintosh PowerPoint</Application>
  <PresentationFormat>Diavoorstelling (16:9)</PresentationFormat>
  <Paragraphs>26</Paragraphs>
  <Slides>9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5" baseType="lpstr">
      <vt:lpstr>Aptos SemiBold</vt:lpstr>
      <vt:lpstr>Aptos Light</vt:lpstr>
      <vt:lpstr>Arial</vt:lpstr>
      <vt:lpstr>Aptos</vt:lpstr>
      <vt:lpstr>Calibri</vt:lpstr>
      <vt:lpstr>Kantoorthema</vt:lpstr>
      <vt:lpstr>KENNISARENA 2026-2031  COB, Mijn Aansluiting &amp; GPKL</vt:lpstr>
      <vt:lpstr>PowerPoint-presentatie</vt:lpstr>
      <vt:lpstr>PowerPoint-presentatie</vt:lpstr>
      <vt:lpstr>PowerPoint-presentatie</vt:lpstr>
      <vt:lpstr>Marjolein van de Ploeg Programma Manager</vt:lpstr>
      <vt:lpstr>PowerPoint-presentatie</vt:lpstr>
      <vt:lpstr>Effectiviteit en efficiëntie verbeteren</vt:lpstr>
      <vt:lpstr>Kennisarena kabels en leidingen</vt:lpstr>
      <vt:lpstr>Doelen, thema’s, outcome en impact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Caro Rietman</dc:creator>
  <cp:lastModifiedBy>elles kruip</cp:lastModifiedBy>
  <cp:revision>106</cp:revision>
  <cp:lastPrinted>2025-05-13T13:26:47Z</cp:lastPrinted>
  <dcterms:modified xsi:type="dcterms:W3CDTF">2026-03-23T19:05:55Z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0x010100CB3F71239348CF4D8FBD40116C30397D</vt:lpwstr>
  </property>
  <property fmtid="{D5CDD505-2E9C-101B-9397-08002B2CF9AE}" pid="3" name="MediaServiceImageTags">
    <vt:lpwstr/>
  </property>
</Properties>
</file>